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0" r:id="rId1"/>
  </p:sldMasterIdLst>
  <p:notesMasterIdLst>
    <p:notesMasterId r:id="rId56"/>
  </p:notesMasterIdLst>
  <p:sldIdLst>
    <p:sldId id="256" r:id="rId2"/>
    <p:sldId id="257" r:id="rId3"/>
    <p:sldId id="315" r:id="rId4"/>
    <p:sldId id="316" r:id="rId5"/>
    <p:sldId id="317" r:id="rId6"/>
    <p:sldId id="301" r:id="rId7"/>
    <p:sldId id="258" r:id="rId8"/>
    <p:sldId id="261" r:id="rId9"/>
    <p:sldId id="303" r:id="rId10"/>
    <p:sldId id="260" r:id="rId11"/>
    <p:sldId id="259" r:id="rId12"/>
    <p:sldId id="262" r:id="rId13"/>
    <p:sldId id="263" r:id="rId14"/>
    <p:sldId id="264" r:id="rId15"/>
    <p:sldId id="278" r:id="rId16"/>
    <p:sldId id="266" r:id="rId17"/>
    <p:sldId id="267" r:id="rId18"/>
    <p:sldId id="268" r:id="rId19"/>
    <p:sldId id="271" r:id="rId20"/>
    <p:sldId id="272" r:id="rId21"/>
    <p:sldId id="273" r:id="rId22"/>
    <p:sldId id="275" r:id="rId23"/>
    <p:sldId id="276" r:id="rId24"/>
    <p:sldId id="277" r:id="rId25"/>
    <p:sldId id="313" r:id="rId26"/>
    <p:sldId id="290" r:id="rId27"/>
    <p:sldId id="291" r:id="rId28"/>
    <p:sldId id="292" r:id="rId29"/>
    <p:sldId id="331" r:id="rId30"/>
    <p:sldId id="332" r:id="rId31"/>
    <p:sldId id="333" r:id="rId32"/>
    <p:sldId id="334" r:id="rId33"/>
    <p:sldId id="335" r:id="rId34"/>
    <p:sldId id="339" r:id="rId35"/>
    <p:sldId id="344" r:id="rId36"/>
    <p:sldId id="336" r:id="rId37"/>
    <p:sldId id="337" r:id="rId38"/>
    <p:sldId id="338" r:id="rId39"/>
    <p:sldId id="318" r:id="rId40"/>
    <p:sldId id="319" r:id="rId41"/>
    <p:sldId id="320" r:id="rId42"/>
    <p:sldId id="299" r:id="rId43"/>
    <p:sldId id="321" r:id="rId44"/>
    <p:sldId id="322" r:id="rId45"/>
    <p:sldId id="323" r:id="rId46"/>
    <p:sldId id="324" r:id="rId47"/>
    <p:sldId id="325" r:id="rId48"/>
    <p:sldId id="326" r:id="rId49"/>
    <p:sldId id="327" r:id="rId50"/>
    <p:sldId id="328" r:id="rId51"/>
    <p:sldId id="329" r:id="rId52"/>
    <p:sldId id="330" r:id="rId53"/>
    <p:sldId id="287" r:id="rId54"/>
    <p:sldId id="289" r:id="rId5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İletişim Merkezi" initials="İ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094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6-04-20T11:22:44.046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0022A1-C54E-445E-84A5-F84D6B37EE7C}" type="datetimeFigureOut">
              <a:rPr lang="tr-TR" smtClean="0"/>
              <a:pPr/>
              <a:t>20.05.2018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22A6E-100D-4541-A60D-A5EDD60AD65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853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22A6E-100D-4541-A60D-A5EDD60AD657}" type="slidenum">
              <a:rPr lang="tr-TR" smtClean="0"/>
              <a:pPr/>
              <a:t>1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20.05.2018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10" name="9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Dikdörtgen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Dikdörtgen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Düz Bağlayıcı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Düz Bağlayıcı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Oval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Oval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Oval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Oval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20.05.2018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20.05.2018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9F75050-0E15-4C5B-92B0-66D068882F1F}" type="datetimeFigureOut">
              <a:rPr lang="tr-TR" smtClean="0"/>
              <a:pPr/>
              <a:t>20.05.2018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20.05.2018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9" name="8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Oval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Oval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Oval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Oval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Düz Bağlayıcı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20.05.2018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3588-18E1-4D14-B1D7-B34C12E41618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20.05.2018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11 Metin Yer Tutucusu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Metin Yer Tutucusu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F75050-0E15-4C5B-92B0-66D068882F1F}" type="datetimeFigureOut">
              <a:rPr lang="tr-TR" smtClean="0"/>
              <a:pPr/>
              <a:t>20.05.2018</a:t>
            </a:fld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20.05.2018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İçerik Yer Tutucusu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9F75050-0E15-4C5B-92B0-66D068882F1F}" type="datetimeFigureOut">
              <a:rPr lang="tr-TR" smtClean="0"/>
              <a:pPr/>
              <a:t>20.05.2018</a:t>
            </a:fld>
            <a:endParaRPr lang="tr-TR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3" name="22 Altbilgi Yer Tutucusu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Düz Bağlayıcı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F75050-0E15-4C5B-92B0-66D068882F1F}" type="datetimeFigureOut">
              <a:rPr lang="tr-TR" smtClean="0"/>
              <a:pPr/>
              <a:t>20.05.2018</a:t>
            </a:fld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20.05.2018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1340768"/>
            <a:ext cx="8229600" cy="2664296"/>
          </a:xfrm>
        </p:spPr>
        <p:txBody>
          <a:bodyPr>
            <a:noAutofit/>
          </a:bodyPr>
          <a:lstStyle/>
          <a:p>
            <a:pPr algn="ctr"/>
            <a:r>
              <a:rPr lang="tr-TR" sz="44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AİLE İÇİ İletİşİm Semİnerİne </a:t>
            </a:r>
            <a:br>
              <a:rPr lang="tr-TR" sz="44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tr-TR" sz="44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HOŞGELDİNİZ</a:t>
            </a:r>
            <a:endParaRPr lang="tr-TR" sz="4400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11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3588-18E1-4D14-B1D7-B34C12E41618}" type="slidenum">
              <a:rPr lang="tr-TR" smtClean="0"/>
              <a:pPr/>
              <a:t>1</a:t>
            </a:fld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sz="quarter" idx="1"/>
          </p:nvPr>
        </p:nvSpPr>
        <p:spPr>
          <a:xfrm>
            <a:off x="395536" y="5013176"/>
            <a:ext cx="4896544" cy="1844824"/>
          </a:xfrm>
        </p:spPr>
        <p:txBody>
          <a:bodyPr>
            <a:noAutofit/>
          </a:bodyPr>
          <a:lstStyle/>
          <a:p>
            <a:pPr algn="ctr"/>
            <a:endParaRPr lang="tr-TR" sz="2400" dirty="0" smtClean="0"/>
          </a:p>
          <a:p>
            <a:pPr algn="ctr"/>
            <a:r>
              <a:rPr lang="tr-TR" sz="2400" b="1" dirty="0" smtClean="0"/>
              <a:t>Rehberlik </a:t>
            </a:r>
            <a:r>
              <a:rPr lang="tr-TR" sz="2400" b="1" dirty="0" smtClean="0"/>
              <a:t>Araştırma Merkezi</a:t>
            </a:r>
            <a:endParaRPr lang="tr-TR" sz="2400" b="1" dirty="0"/>
          </a:p>
        </p:txBody>
      </p:sp>
      <p:pic>
        <p:nvPicPr>
          <p:cNvPr id="9" name="8 İçerik Yer Tutucusu" descr="imagesCA0J2QZ9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364088" y="4005064"/>
            <a:ext cx="2448272" cy="2324100"/>
          </a:xfr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60648"/>
            <a:ext cx="1676400" cy="171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3588-18E1-4D14-B1D7-B34C12E41618}" type="slidenum">
              <a:rPr lang="tr-TR" smtClean="0"/>
              <a:pPr/>
              <a:t>10</a:t>
            </a:fld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548680"/>
            <a:ext cx="6840760" cy="6117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SağlIklI İletİşİm </a:t>
            </a:r>
            <a:r>
              <a:rPr lang="tr-TR" b="1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İçİn</a:t>
            </a:r>
            <a:r>
              <a:rPr lang="tr-TR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gereklİ İlkeler:</a:t>
            </a:r>
            <a:endParaRPr lang="tr-TR" b="1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3588-18E1-4D14-B1D7-B34C12E41618}" type="slidenum">
              <a:rPr lang="tr-TR" smtClean="0"/>
              <a:pPr/>
              <a:t>11</a:t>
            </a:fld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770984" cy="4525963"/>
          </a:xfrm>
        </p:spPr>
        <p:txBody>
          <a:bodyPr>
            <a:normAutofit/>
          </a:bodyPr>
          <a:lstStyle/>
          <a:p>
            <a:r>
              <a:rPr lang="tr-TR" dirty="0" smtClean="0"/>
              <a:t>Bireysel ayrılıklar vardır.</a:t>
            </a:r>
          </a:p>
          <a:p>
            <a:r>
              <a:rPr lang="tr-TR" dirty="0" smtClean="0"/>
              <a:t>İlişkide gönüllülük esastır.</a:t>
            </a:r>
          </a:p>
          <a:p>
            <a:r>
              <a:rPr lang="tr-TR" dirty="0" smtClean="0"/>
              <a:t>Her birey karar verebilme gücüne ve hakkına sahiptir.</a:t>
            </a:r>
          </a:p>
          <a:p>
            <a:r>
              <a:rPr lang="tr-TR" dirty="0" smtClean="0"/>
              <a:t>Tüm insanlar saygıdeğerdir.</a:t>
            </a:r>
          </a:p>
          <a:p>
            <a:r>
              <a:rPr lang="tr-TR" dirty="0" smtClean="0"/>
              <a:t>Gerçekçi ve doğal davranmak.</a:t>
            </a:r>
          </a:p>
          <a:p>
            <a:r>
              <a:rPr lang="tr-TR" dirty="0" smtClean="0"/>
              <a:t>Ve son olarak empati kurmak. </a:t>
            </a:r>
          </a:p>
          <a:p>
            <a:endParaRPr lang="tr-TR" dirty="0" smtClean="0"/>
          </a:p>
        </p:txBody>
      </p:sp>
      <p:pic>
        <p:nvPicPr>
          <p:cNvPr id="6" name="5 İçerik Yer Tutucusu" descr="imagesCAGC23KF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300192" y="1772816"/>
            <a:ext cx="2371725" cy="1933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İLETİŞİM BECERİLERİ</a:t>
            </a:r>
            <a:endParaRPr lang="tr-TR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Dinleme</a:t>
            </a:r>
          </a:p>
          <a:p>
            <a:r>
              <a:rPr lang="tr-TR" dirty="0" smtClean="0"/>
              <a:t>Tepki verme</a:t>
            </a:r>
          </a:p>
          <a:p>
            <a:pPr>
              <a:buNone/>
            </a:pPr>
            <a:r>
              <a:rPr lang="tr-TR" dirty="0" smtClean="0"/>
              <a:t>(Gözlem-Düşünce-Duyguların ifadesi)</a:t>
            </a:r>
          </a:p>
          <a:p>
            <a:r>
              <a:rPr lang="tr-TR" dirty="0" smtClean="0"/>
              <a:t>Ben Dili</a:t>
            </a:r>
          </a:p>
          <a:p>
            <a:r>
              <a:rPr lang="tr-TR" dirty="0" smtClean="0"/>
              <a:t>Empati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Etkİlİ</a:t>
            </a:r>
            <a:r>
              <a:rPr lang="tr-TR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tr-TR" b="1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Dİnleme</a:t>
            </a:r>
            <a:endParaRPr lang="tr-TR" b="1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3588-18E1-4D14-B1D7-B34C12E41618}" type="slidenum">
              <a:rPr lang="tr-TR" smtClean="0"/>
              <a:pPr/>
              <a:t>13</a:t>
            </a:fld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Aktif bir süreçtir.</a:t>
            </a:r>
          </a:p>
          <a:p>
            <a:r>
              <a:rPr lang="tr-TR" dirty="0" smtClean="0"/>
              <a:t>Anlatılmak isteneni anlamaya çalışmak</a:t>
            </a:r>
          </a:p>
          <a:p>
            <a:r>
              <a:rPr lang="tr-TR" dirty="0" smtClean="0"/>
              <a:t>Duyguyu anlamaya çalışmak</a:t>
            </a:r>
          </a:p>
          <a:p>
            <a:r>
              <a:rPr lang="tr-TR" dirty="0" smtClean="0"/>
              <a:t>Koşulsuz kabul </a:t>
            </a:r>
            <a:endParaRPr lang="tr-TR" dirty="0"/>
          </a:p>
        </p:txBody>
      </p:sp>
      <p:pic>
        <p:nvPicPr>
          <p:cNvPr id="6" name="5 İçerik Yer Tutucusu" descr="direct_communication_marketing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211960" y="1412776"/>
            <a:ext cx="4343400" cy="29245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Etkİlİ</a:t>
            </a:r>
            <a:r>
              <a:rPr lang="tr-TR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tr-TR" b="1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Dİnleyebİlmek</a:t>
            </a:r>
            <a:r>
              <a:rPr lang="tr-TR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tr-TR" b="1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İçİn</a:t>
            </a:r>
            <a:r>
              <a:rPr lang="tr-TR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:</a:t>
            </a:r>
            <a:endParaRPr lang="tr-TR" b="1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3588-18E1-4D14-B1D7-B34C12E41618}" type="slidenum">
              <a:rPr lang="tr-TR" smtClean="0"/>
              <a:pPr/>
              <a:t>14</a:t>
            </a:fld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Konuşanın yüzüne doğru bakmak</a:t>
            </a:r>
          </a:p>
          <a:p>
            <a:r>
              <a:rPr lang="tr-TR" dirty="0" smtClean="0"/>
              <a:t>Konuşana doğru yönelmek</a:t>
            </a:r>
          </a:p>
          <a:p>
            <a:r>
              <a:rPr lang="tr-TR" dirty="0" smtClean="0"/>
              <a:t>Göz Teması</a:t>
            </a:r>
          </a:p>
          <a:p>
            <a:r>
              <a:rPr lang="tr-TR" dirty="0" smtClean="0"/>
              <a:t>Rahat olabilmek</a:t>
            </a:r>
            <a:endParaRPr lang="tr-TR" dirty="0"/>
          </a:p>
        </p:txBody>
      </p:sp>
      <p:pic>
        <p:nvPicPr>
          <p:cNvPr id="6" name="5 İçerik Yer Tutucusu" descr="e-posta_hakanmenguc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270375" y="2770265"/>
            <a:ext cx="3657600" cy="22318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3588-18E1-4D14-B1D7-B34C12E41618}" type="slidenum">
              <a:rPr lang="tr-TR" smtClean="0"/>
              <a:pPr/>
              <a:t>15</a:t>
            </a:fld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Gönlü ve sözü bir olmayan kişinin yüz dili bile olsa, o gene dilsiz sayılır.</a:t>
            </a:r>
          </a:p>
          <a:p>
            <a:endParaRPr lang="tr-TR" dirty="0" smtClean="0"/>
          </a:p>
          <a:p>
            <a:r>
              <a:rPr lang="tr-TR" dirty="0" smtClean="0"/>
              <a:t>MEVLANA </a:t>
            </a:r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tr-TR" dirty="0" smtClean="0"/>
              <a:t>Ünlü bir düşünce insanının dediği gibi :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"söylediğin her şeyi  kabul edemem, ama konuşma hakkini ölene kadar  desteklerim"...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Etkİn</a:t>
            </a:r>
            <a:r>
              <a:rPr lang="tr-TR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tr-TR" b="1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Dİnleyİnce</a:t>
            </a:r>
            <a:endParaRPr lang="tr-TR" b="1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3588-18E1-4D14-B1D7-B34C12E41618}" type="slidenum">
              <a:rPr lang="tr-TR" smtClean="0"/>
              <a:pPr/>
              <a:t>16</a:t>
            </a:fld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Karşı tarafı daha iyi anlarız.</a:t>
            </a:r>
          </a:p>
          <a:p>
            <a:r>
              <a:rPr lang="tr-TR" dirty="0" smtClean="0"/>
              <a:t>Kişi kendini dinleyen kişiye yakın hisseder</a:t>
            </a:r>
          </a:p>
          <a:p>
            <a:r>
              <a:rPr lang="tr-TR" dirty="0" smtClean="0"/>
              <a:t>Anlaşıldığını hisseder</a:t>
            </a:r>
          </a:p>
          <a:p>
            <a:r>
              <a:rPr lang="tr-TR" dirty="0" smtClean="0"/>
              <a:t>İletişim kopmaz</a:t>
            </a:r>
          </a:p>
          <a:p>
            <a:r>
              <a:rPr lang="tr-TR" dirty="0" smtClean="0"/>
              <a:t>Çatışmanın önüne geçilir.</a:t>
            </a:r>
            <a:endParaRPr lang="tr-TR" dirty="0"/>
          </a:p>
        </p:txBody>
      </p:sp>
      <p:pic>
        <p:nvPicPr>
          <p:cNvPr id="6" name="5 İçerik Yer Tutucusu" descr="imagesCA21XT3E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508104" y="1916832"/>
            <a:ext cx="2880320" cy="26742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TEPKİ VERME</a:t>
            </a:r>
            <a:endParaRPr lang="tr-TR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3588-18E1-4D14-B1D7-B34C12E41618}" type="slidenum">
              <a:rPr lang="tr-TR" smtClean="0"/>
              <a:pPr/>
              <a:t>17</a:t>
            </a:fld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1- Kişiliğe değil davranışlara</a:t>
            </a:r>
          </a:p>
          <a:p>
            <a:pPr>
              <a:buNone/>
            </a:pPr>
            <a:r>
              <a:rPr lang="tr-TR" dirty="0" smtClean="0"/>
              <a:t>2- Sadece zayıf değil güçlü yönlere de</a:t>
            </a:r>
          </a:p>
          <a:p>
            <a:pPr>
              <a:buNone/>
            </a:pPr>
            <a:r>
              <a:rPr lang="tr-TR" dirty="0" smtClean="0"/>
              <a:t>3- Kısa ve özlü biçimde </a:t>
            </a:r>
          </a:p>
          <a:p>
            <a:pPr>
              <a:buNone/>
            </a:pPr>
            <a:r>
              <a:rPr lang="tr-TR" dirty="0" smtClean="0"/>
              <a:t>4- Davranıştan hemen sonra</a:t>
            </a:r>
          </a:p>
          <a:p>
            <a:pPr>
              <a:buNone/>
            </a:pPr>
            <a:r>
              <a:rPr lang="tr-TR" dirty="0" smtClean="0"/>
              <a:t>5- İki taraf birbirini anlayana dek </a:t>
            </a:r>
          </a:p>
          <a:p>
            <a:endParaRPr lang="tr-TR" dirty="0"/>
          </a:p>
        </p:txBody>
      </p:sp>
      <p:pic>
        <p:nvPicPr>
          <p:cNvPr id="6" name="5 İçerik Yer Tutucusu" descr="Communication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220072" y="1412776"/>
            <a:ext cx="2909643" cy="28689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TEPKİ VERME</a:t>
            </a:r>
            <a:endParaRPr lang="tr-TR" b="1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3588-18E1-4D14-B1D7-B34C12E41618}" type="slidenum">
              <a:rPr lang="tr-TR" smtClean="0"/>
              <a:pPr/>
              <a:t>18</a:t>
            </a:fld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b="1" dirty="0" smtClean="0"/>
              <a:t>Kendini açma:</a:t>
            </a:r>
          </a:p>
          <a:p>
            <a:pPr>
              <a:buNone/>
            </a:pPr>
            <a:r>
              <a:rPr lang="tr-TR" dirty="0" smtClean="0"/>
              <a:t>Kendini açma kısaca karşıdaki kişiye kendinizle ilgili bilgi iletmektir. Çoğu kişi için kendini açma korkutucu gelebilir.</a:t>
            </a:r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tr-TR" dirty="0" smtClean="0"/>
              <a:t>Kendinizi daha iyi tanırsınız</a:t>
            </a:r>
          </a:p>
          <a:p>
            <a:r>
              <a:rPr lang="tr-TR" dirty="0" smtClean="0"/>
              <a:t>Daha yakın kişisel ilişkiler kurarsınız</a:t>
            </a:r>
          </a:p>
          <a:p>
            <a:r>
              <a:rPr lang="tr-TR" dirty="0" smtClean="0"/>
              <a:t>İletişiminizi geliştirir</a:t>
            </a:r>
          </a:p>
          <a:p>
            <a:r>
              <a:rPr lang="tr-TR" dirty="0" smtClean="0"/>
              <a:t>Daha fazla enerji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tr-TR" b="1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Tepkİ</a:t>
            </a:r>
            <a:r>
              <a:rPr lang="tr-TR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verme</a:t>
            </a:r>
            <a:br>
              <a:rPr lang="tr-TR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</a:br>
            <a:endParaRPr lang="tr-TR" b="1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3588-18E1-4D14-B1D7-B34C12E41618}" type="slidenum">
              <a:rPr lang="tr-TR" smtClean="0"/>
              <a:pPr/>
              <a:t>19</a:t>
            </a:fld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b="1" dirty="0" smtClean="0"/>
              <a:t>Gözlemler: </a:t>
            </a:r>
            <a:r>
              <a:rPr lang="tr-TR" dirty="0" smtClean="0"/>
              <a:t>Duyularınızın size söylediklerini bildirmek anlamına gelir. Hiçbir tahmin, çıkarım yada yargı yoktur. Örnek: “eski adresim cumhuriyet caddesiydi.”, “bu sabah tost makinesini bozdum.”</a:t>
            </a:r>
            <a:endParaRPr lang="tr-TR" dirty="0"/>
          </a:p>
        </p:txBody>
      </p:sp>
      <p:pic>
        <p:nvPicPr>
          <p:cNvPr id="6" name="5 İçerik Yer Tutucusu" descr="imagesCA8A9LIQ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220072" y="1700808"/>
            <a:ext cx="3384376" cy="31331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>
                <a:solidFill>
                  <a:schemeClr val="accent3">
                    <a:lumMod val="75000"/>
                  </a:schemeClr>
                </a:solidFill>
              </a:rPr>
              <a:t>Semİnerİn</a:t>
            </a:r>
            <a:r>
              <a:rPr lang="tr-TR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accent3">
                    <a:lumMod val="75000"/>
                  </a:schemeClr>
                </a:solidFill>
              </a:rPr>
              <a:t>AmacI</a:t>
            </a:r>
            <a:r>
              <a:rPr lang="tr-TR" b="1" dirty="0" smtClean="0">
                <a:solidFill>
                  <a:schemeClr val="accent3">
                    <a:lumMod val="75000"/>
                  </a:schemeClr>
                </a:solidFill>
              </a:rPr>
              <a:t>	</a:t>
            </a:r>
            <a:endParaRPr lang="tr-TR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3588-18E1-4D14-B1D7-B34C12E41618}" type="slidenum">
              <a:rPr lang="tr-TR" smtClean="0"/>
              <a:pPr/>
              <a:t>2</a:t>
            </a:fld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266928" cy="4525963"/>
          </a:xfrm>
        </p:spPr>
        <p:txBody>
          <a:bodyPr>
            <a:normAutofit/>
          </a:bodyPr>
          <a:lstStyle/>
          <a:p>
            <a:r>
              <a:rPr lang="tr-TR" dirty="0" smtClean="0"/>
              <a:t>Bilgilendirme</a:t>
            </a:r>
          </a:p>
          <a:p>
            <a:r>
              <a:rPr lang="tr-TR" dirty="0" smtClean="0"/>
              <a:t>Farkındalık Düzeyini arttırma</a:t>
            </a:r>
          </a:p>
          <a:p>
            <a:r>
              <a:rPr lang="tr-TR" dirty="0" smtClean="0"/>
              <a:t>Etkili iletişim kurma yolunda ilk adım</a:t>
            </a:r>
          </a:p>
          <a:p>
            <a:r>
              <a:rPr lang="tr-TR" dirty="0" smtClean="0"/>
              <a:t>Sosyal yönden daha aktif olma</a:t>
            </a:r>
          </a:p>
          <a:p>
            <a:r>
              <a:rPr lang="tr-TR" dirty="0" smtClean="0"/>
              <a:t>Mesleki başarıyı arttırma</a:t>
            </a:r>
          </a:p>
          <a:p>
            <a:r>
              <a:rPr lang="tr-TR" dirty="0" smtClean="0"/>
              <a:t>Stres düzeyini azaltma</a:t>
            </a:r>
          </a:p>
          <a:p>
            <a:r>
              <a:rPr lang="tr-TR" dirty="0" smtClean="0"/>
              <a:t>Anlama ve anlaşılma</a:t>
            </a:r>
          </a:p>
          <a:p>
            <a:endParaRPr lang="tr-TR" dirty="0"/>
          </a:p>
        </p:txBody>
      </p:sp>
      <p:pic>
        <p:nvPicPr>
          <p:cNvPr id="5" name="4 İçerik Yer Tutucusu" descr="imagesCA0M1IST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796136" y="1844824"/>
            <a:ext cx="3188345" cy="26214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Tepkİ</a:t>
            </a:r>
            <a:r>
              <a:rPr lang="tr-TR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verme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3588-18E1-4D14-B1D7-B34C12E41618}" type="slidenum">
              <a:rPr lang="tr-TR" smtClean="0"/>
              <a:pPr/>
              <a:t>20</a:t>
            </a:fld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b="1" dirty="0" smtClean="0"/>
              <a:t>Düşünceler:</a:t>
            </a:r>
            <a:r>
              <a:rPr lang="tr-TR" dirty="0" smtClean="0"/>
              <a:t> Duyduklarınızdan, okuduklarınızdan ve gözlemlerinizden çıkardığınız sonuçlar ve çıkarımlardır. Örnek: “başarılı bir evlilik için bencil olmamak gerekir.” (inanç), “onunla görüşmeyi bırakmakla hata ettin.” (yargı), “bence evren sonsuza dek patlamaya ve çökmeye devam edecek.” (kuram).</a:t>
            </a:r>
            <a:endParaRPr lang="tr-TR" dirty="0"/>
          </a:p>
        </p:txBody>
      </p:sp>
      <p:pic>
        <p:nvPicPr>
          <p:cNvPr id="6" name="5 İçerik Yer Tutucusu" descr="9fecd2fdf6879088d3ac550266c6d7ec_1275743678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004048" y="1340768"/>
            <a:ext cx="3918148" cy="33123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Tepkİ</a:t>
            </a:r>
            <a:r>
              <a:rPr lang="tr-TR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verme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3588-18E1-4D14-B1D7-B34C12E41618}" type="slidenum">
              <a:rPr lang="tr-TR" smtClean="0"/>
              <a:pPr/>
              <a:t>21</a:t>
            </a:fld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b="1" dirty="0" smtClean="0"/>
              <a:t>Duygular:</a:t>
            </a:r>
            <a:r>
              <a:rPr lang="tr-TR" dirty="0" smtClean="0"/>
              <a:t> İletişimin en zor kısmı duyguları ifade etmektir. </a:t>
            </a:r>
          </a:p>
          <a:p>
            <a:r>
              <a:rPr lang="tr-TR" dirty="0" smtClean="0"/>
              <a:t>Örnek: “seni hayal kırıklığına uğrattığımı hissediyorum ve bu beni gerçekten üzüyor.” “seni gördüğümde mutlu oluyorum.”</a:t>
            </a:r>
            <a:endParaRPr lang="tr-TR" dirty="0"/>
          </a:p>
        </p:txBody>
      </p:sp>
      <p:pic>
        <p:nvPicPr>
          <p:cNvPr id="6" name="5 İçerik Yer Tutucusu" descr="imagesCA3QONX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932040" y="1196752"/>
            <a:ext cx="3816424" cy="38610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3588-18E1-4D14-B1D7-B34C12E41618}" type="slidenum">
              <a:rPr lang="tr-TR" smtClean="0"/>
              <a:pPr/>
              <a:t>22</a:t>
            </a:fld>
            <a:endParaRPr lang="tr-TR" dirty="0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1"/>
          </p:nvPr>
        </p:nvSpPr>
        <p:spPr>
          <a:xfrm>
            <a:off x="323528" y="1556792"/>
            <a:ext cx="8604448" cy="47244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r-TR" dirty="0" smtClean="0"/>
              <a:t>Ben işe yaramaz birisiyim………………………………</a:t>
            </a:r>
          </a:p>
          <a:p>
            <a:r>
              <a:rPr lang="tr-TR" dirty="0" smtClean="0"/>
              <a:t>Tartışıyorduk; korkarım ona söylememem gereken pek çok söz söyledim…………….</a:t>
            </a:r>
          </a:p>
          <a:p>
            <a:r>
              <a:rPr lang="tr-TR" dirty="0" err="1" smtClean="0"/>
              <a:t>Öfff</a:t>
            </a:r>
            <a:r>
              <a:rPr lang="tr-TR" dirty="0" smtClean="0"/>
              <a:t>. Bu çocuklara laf anlatması ne kadar zor! …………</a:t>
            </a:r>
          </a:p>
          <a:p>
            <a:r>
              <a:rPr lang="tr-TR" dirty="0" smtClean="0"/>
              <a:t>O iyi bir çalışan öte yandan şu da iyi biri hangisini yardımcım yapsam………………..</a:t>
            </a:r>
          </a:p>
          <a:p>
            <a:r>
              <a:rPr lang="tr-TR" dirty="0" smtClean="0"/>
              <a:t>İnanılmaz bir olay bu gün hiç sorun yaşamadım……..</a:t>
            </a:r>
          </a:p>
          <a:p>
            <a:r>
              <a:rPr lang="tr-TR" dirty="0" smtClean="0"/>
              <a:t>Sonunda terfi ettim………………</a:t>
            </a:r>
          </a:p>
          <a:p>
            <a:endParaRPr lang="tr-TR" dirty="0"/>
          </a:p>
        </p:txBody>
      </p:sp>
      <p:sp>
        <p:nvSpPr>
          <p:cNvPr id="7" name="6 Metin kutusu"/>
          <p:cNvSpPr txBox="1"/>
          <p:nvPr/>
        </p:nvSpPr>
        <p:spPr>
          <a:xfrm>
            <a:off x="611560" y="188640"/>
            <a:ext cx="727280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400" b="1" dirty="0" smtClean="0"/>
              <a:t>Alıştırma :</a:t>
            </a:r>
            <a:r>
              <a:rPr lang="tr-TR" sz="2400" dirty="0" smtClean="0"/>
              <a:t> Bu Durumdaki kişi ne hisseder?</a:t>
            </a:r>
          </a:p>
          <a:p>
            <a:r>
              <a:rPr lang="tr-TR" sz="2400" dirty="0" smtClean="0"/>
              <a:t>Aşağıdaki sözleri söyleyen kişi neler hissediyor olabilir?</a:t>
            </a: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3588-18E1-4D14-B1D7-B34C12E41618}" type="slidenum">
              <a:rPr lang="tr-TR" smtClean="0"/>
              <a:pPr/>
              <a:t>23</a:t>
            </a:fld>
            <a:endParaRPr lang="tr-T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60648"/>
            <a:ext cx="9143999" cy="6290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3588-18E1-4D14-B1D7-B34C12E41618}" type="slidenum">
              <a:rPr lang="tr-TR" smtClean="0"/>
              <a:pPr/>
              <a:t>24</a:t>
            </a:fld>
            <a:endParaRPr lang="tr-TR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560840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empatİ</a:t>
            </a:r>
            <a:endParaRPr lang="tr-TR" b="1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 İletişimin belki de en önemli öğesi </a:t>
            </a:r>
            <a:r>
              <a:rPr lang="tr-TR" b="1" dirty="0" smtClean="0"/>
              <a:t>empatidir.</a:t>
            </a:r>
            <a:r>
              <a:rPr lang="tr-TR" dirty="0" smtClean="0"/>
              <a:t>. Empati kavramını, kendimizi başkasının yerine koyarak  anlamaya çalışmak olarak tanımlayabiliriz.</a:t>
            </a:r>
          </a:p>
          <a:p>
            <a:endParaRPr lang="tr-TR" dirty="0" smtClean="0"/>
          </a:p>
          <a:p>
            <a:r>
              <a:rPr lang="tr-TR" dirty="0" smtClean="0"/>
              <a:t> Empati becerisine sahip birey iletişimi en üst kalitede gerçekleştirebilen bireydir.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İletİşİmİn</a:t>
            </a:r>
            <a:r>
              <a:rPr lang="tr-TR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tr-TR" b="1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önündekİ</a:t>
            </a:r>
            <a:r>
              <a:rPr lang="tr-TR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engeller:</a:t>
            </a:r>
            <a:endParaRPr lang="tr-TR" b="1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3588-18E1-4D14-B1D7-B34C12E41618}" type="slidenum">
              <a:rPr lang="tr-TR" smtClean="0"/>
              <a:pPr/>
              <a:t>26</a:t>
            </a:fld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Karşılaştırma</a:t>
            </a:r>
          </a:p>
          <a:p>
            <a:r>
              <a:rPr lang="tr-TR" dirty="0" smtClean="0"/>
              <a:t>Akıl okuma</a:t>
            </a:r>
          </a:p>
          <a:p>
            <a:r>
              <a:rPr lang="tr-TR" dirty="0" smtClean="0"/>
              <a:t>Tekrarlama</a:t>
            </a:r>
          </a:p>
          <a:p>
            <a:r>
              <a:rPr lang="tr-TR" dirty="0" smtClean="0"/>
              <a:t>Süzgeçten geçirme</a:t>
            </a:r>
          </a:p>
        </p:txBody>
      </p:sp>
      <p:pic>
        <p:nvPicPr>
          <p:cNvPr id="6" name="5 İçerik Yer Tutucusu" descr="iletişim kazası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067944" y="1556792"/>
            <a:ext cx="4923656" cy="46634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İletİşİmİn</a:t>
            </a:r>
            <a:r>
              <a:rPr lang="tr-TR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tr-TR" b="1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önündekİ</a:t>
            </a:r>
            <a:r>
              <a:rPr lang="tr-TR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engeller:</a:t>
            </a:r>
            <a:endParaRPr lang="tr-TR" b="1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3588-18E1-4D14-B1D7-B34C12E41618}" type="slidenum">
              <a:rPr lang="tr-TR" smtClean="0"/>
              <a:pPr/>
              <a:t>27</a:t>
            </a:fld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Yargılama</a:t>
            </a:r>
          </a:p>
          <a:p>
            <a:r>
              <a:rPr lang="tr-TR" dirty="0" smtClean="0"/>
              <a:t>Düşüncelere dalma</a:t>
            </a:r>
          </a:p>
          <a:p>
            <a:r>
              <a:rPr lang="tr-TR" dirty="0" smtClean="0"/>
              <a:t>Öğüt verme</a:t>
            </a:r>
          </a:p>
          <a:p>
            <a:r>
              <a:rPr lang="tr-TR" dirty="0" smtClean="0"/>
              <a:t>Konu değiştirme </a:t>
            </a:r>
          </a:p>
          <a:p>
            <a:r>
              <a:rPr lang="tr-TR" dirty="0" smtClean="0"/>
              <a:t>Rahatlatmaya çalışma</a:t>
            </a:r>
          </a:p>
          <a:p>
            <a:endParaRPr lang="tr-TR" dirty="0"/>
          </a:p>
        </p:txBody>
      </p:sp>
      <p:pic>
        <p:nvPicPr>
          <p:cNvPr id="6" name="5 İçerik Yer Tutucusu" descr="imagesCAGW72M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580112" y="1844824"/>
            <a:ext cx="2880319" cy="28803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İlİşkİlerde sIk yaşanan bİr olgu :</a:t>
            </a:r>
            <a:endParaRPr lang="tr-TR" b="1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3588-18E1-4D14-B1D7-B34C12E41618}" type="slidenum">
              <a:rPr lang="tr-TR" smtClean="0"/>
              <a:pPr/>
              <a:t>28</a:t>
            </a:fld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ÇATIŞMA</a:t>
            </a:r>
          </a:p>
          <a:p>
            <a:r>
              <a:rPr lang="tr-TR" dirty="0" smtClean="0"/>
              <a:t>Bir kişi konuşurken, karşısındakini nasıl etkilediğini düşünmeden, kendi bildiği yönde istediğini söylerse, --iletişim kazaları-- ortaya çıkar. </a:t>
            </a:r>
          </a:p>
          <a:p>
            <a:pPr>
              <a:buNone/>
            </a:pPr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Çatışmaların varlığı olağan ve kaçınılmazdır.</a:t>
            </a:r>
          </a:p>
          <a:p>
            <a:r>
              <a:rPr lang="tr-TR" dirty="0" smtClean="0"/>
              <a:t>Doğaldır.</a:t>
            </a:r>
          </a:p>
          <a:p>
            <a:r>
              <a:rPr lang="tr-TR" dirty="0" smtClean="0"/>
              <a:t>Çözümü mutlaka vardır.</a:t>
            </a:r>
          </a:p>
        </p:txBody>
      </p:sp>
      <p:pic>
        <p:nvPicPr>
          <p:cNvPr id="7" name="6 Resim" descr="tartis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3861048"/>
            <a:ext cx="3267075" cy="2447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/>
          </p:cNvSpPr>
          <p:nvPr>
            <p:ph type="ctrTitle"/>
          </p:nvPr>
        </p:nvSpPr>
        <p:spPr bwMode="auto">
          <a:xfrm>
            <a:off x="1042988" y="1196975"/>
            <a:ext cx="7793037" cy="647700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Comic Sans MS" pitchFamily="66" charset="0"/>
              </a:rPr>
              <a:t>Eşler </a:t>
            </a:r>
            <a:r>
              <a:rPr lang="tr-TR" sz="2800" b="1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Comic Sans MS" pitchFamily="66" charset="0"/>
              </a:rPr>
              <a:t>arasI</a:t>
            </a:r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Comic Sans MS" pitchFamily="66" charset="0"/>
              </a:rPr>
              <a:t> iletişimde yaşanan sorunlar</a:t>
            </a:r>
          </a:p>
        </p:txBody>
      </p:sp>
      <p:sp>
        <p:nvSpPr>
          <p:cNvPr id="99331" name="Rectangle 3"/>
          <p:cNvSpPr>
            <a:spLocks noGrp="1"/>
          </p:cNvSpPr>
          <p:nvPr>
            <p:ph type="subTitle" idx="1"/>
          </p:nvPr>
        </p:nvSpPr>
        <p:spPr>
          <a:xfrm>
            <a:off x="677863" y="2133600"/>
            <a:ext cx="4757737" cy="2779713"/>
          </a:xfrm>
        </p:spPr>
        <p:txBody>
          <a:bodyPr>
            <a:normAutofit/>
          </a:bodyPr>
          <a:lstStyle/>
          <a:p>
            <a:pPr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Cinsel sorunlar</a:t>
            </a:r>
          </a:p>
          <a:p>
            <a:pPr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Sosyokültürel farklılıklar</a:t>
            </a:r>
          </a:p>
          <a:p>
            <a:pPr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İletişim yetenekleri</a:t>
            </a:r>
          </a:p>
          <a:p>
            <a:pPr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Zaman paylaşımı</a:t>
            </a:r>
          </a:p>
          <a:p>
            <a:pPr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İş ve çevrenin etkileri</a:t>
            </a:r>
          </a:p>
          <a:p>
            <a:pPr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Sadece</a:t>
            </a:r>
            <a:r>
              <a:rPr lang="tr-TR" sz="2800" smtClean="0"/>
              <a:t> eşe yoğunlaşmak</a:t>
            </a:r>
          </a:p>
        </p:txBody>
      </p:sp>
      <p:pic>
        <p:nvPicPr>
          <p:cNvPr id="99336" name="Picture 8" descr="tartışan eşl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2349500"/>
            <a:ext cx="2881313" cy="21891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ctrTitle"/>
          </p:nvPr>
        </p:nvSpPr>
        <p:spPr bwMode="auto">
          <a:xfrm>
            <a:off x="1403350" y="1052513"/>
            <a:ext cx="3024188" cy="695325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tr-TR" sz="2800" b="1" dirty="0" smtClean="0">
                <a:solidFill>
                  <a:schemeClr val="hlink"/>
                </a:solidFill>
                <a:effectLst/>
                <a:latin typeface="Verdana" pitchFamily="34" charset="0"/>
              </a:rPr>
              <a:t>Aİle Nedİr</a:t>
            </a:r>
          </a:p>
        </p:txBody>
      </p:sp>
      <p:sp>
        <p:nvSpPr>
          <p:cNvPr id="88067" name="Rectangle 3"/>
          <p:cNvSpPr>
            <a:spLocks noGrp="1"/>
          </p:cNvSpPr>
          <p:nvPr>
            <p:ph type="subTitle" idx="1"/>
          </p:nvPr>
        </p:nvSpPr>
        <p:spPr>
          <a:xfrm>
            <a:off x="1042988" y="2062163"/>
            <a:ext cx="4033837" cy="3887787"/>
          </a:xfrm>
        </p:spPr>
        <p:txBody>
          <a:bodyPr/>
          <a:lstStyle/>
          <a:p>
            <a:pPr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dirty="0" smtClean="0">
                <a:latin typeface="Verdana" pitchFamily="34" charset="0"/>
              </a:rPr>
              <a:t>Akrabalık ilişkisi olan</a:t>
            </a:r>
          </a:p>
          <a:p>
            <a:pPr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dirty="0" smtClean="0">
                <a:latin typeface="Verdana" pitchFamily="34" charset="0"/>
              </a:rPr>
              <a:t>Psikolojik</a:t>
            </a:r>
          </a:p>
          <a:p>
            <a:pPr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dirty="0" smtClean="0">
                <a:latin typeface="Verdana" pitchFamily="34" charset="0"/>
              </a:rPr>
              <a:t>Sosyal</a:t>
            </a:r>
          </a:p>
          <a:p>
            <a:pPr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dirty="0" smtClean="0">
                <a:latin typeface="Verdana" pitchFamily="34" charset="0"/>
              </a:rPr>
              <a:t>Ekonomik</a:t>
            </a:r>
          </a:p>
          <a:p>
            <a:pPr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dirty="0" smtClean="0">
                <a:latin typeface="Verdana" pitchFamily="34" charset="0"/>
              </a:rPr>
              <a:t>Cinsel gereksinimlerin karşılandığı temel toplumsal birimdir</a:t>
            </a:r>
          </a:p>
        </p:txBody>
      </p:sp>
      <p:pic>
        <p:nvPicPr>
          <p:cNvPr id="88070" name="Picture 25" descr="npo000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4150" y="2133600"/>
            <a:ext cx="3571875" cy="3733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/>
          </p:cNvSpPr>
          <p:nvPr>
            <p:ph type="ctrTitle"/>
          </p:nvPr>
        </p:nvSpPr>
        <p:spPr bwMode="auto">
          <a:xfrm>
            <a:off x="971550" y="981075"/>
            <a:ext cx="7848600" cy="863600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Comic Sans MS" pitchFamily="66" charset="0"/>
              </a:rPr>
              <a:t>Eşler arası iletişimde yaşanan sorunlar</a:t>
            </a:r>
          </a:p>
        </p:txBody>
      </p:sp>
      <p:sp>
        <p:nvSpPr>
          <p:cNvPr id="100355" name="Rectangle 3"/>
          <p:cNvSpPr>
            <a:spLocks noGrp="1"/>
          </p:cNvSpPr>
          <p:nvPr>
            <p:ph type="subTitle" idx="1"/>
          </p:nvPr>
        </p:nvSpPr>
        <p:spPr>
          <a:xfrm>
            <a:off x="1116013" y="2233613"/>
            <a:ext cx="6480175" cy="3211512"/>
          </a:xfrm>
        </p:spPr>
        <p:txBody>
          <a:bodyPr/>
          <a:lstStyle/>
          <a:p>
            <a:pPr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Çocukluktan yetişkinliğe geçiş</a:t>
            </a:r>
          </a:p>
          <a:p>
            <a:pPr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Birbirlerini tanıma ve maske takma</a:t>
            </a:r>
          </a:p>
          <a:p>
            <a:pPr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Sınırları belirlemek</a:t>
            </a:r>
          </a:p>
          <a:p>
            <a:pPr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Aldatma</a:t>
            </a:r>
          </a:p>
          <a:p>
            <a:pPr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Beklenti düzeyleri</a:t>
            </a:r>
          </a:p>
          <a:p>
            <a:pPr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Otorite mücadeleleri</a:t>
            </a:r>
          </a:p>
          <a:p>
            <a:pPr>
              <a:buFont typeface="Wingdings 2" pitchFamily="18" charset="2"/>
              <a:buNone/>
            </a:pPr>
            <a:endParaRPr lang="tr-TR" sz="2400" smtClean="0"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Grp="1"/>
          </p:cNvSpPr>
          <p:nvPr>
            <p:ph type="subTitle" idx="1"/>
          </p:nvPr>
        </p:nvSpPr>
        <p:spPr>
          <a:xfrm>
            <a:off x="828675" y="2520950"/>
            <a:ext cx="6696075" cy="2203450"/>
          </a:xfrm>
        </p:spPr>
        <p:txBody>
          <a:bodyPr/>
          <a:lstStyle/>
          <a:p>
            <a:pPr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Kadınların hassas dönemleri</a:t>
            </a:r>
          </a:p>
          <a:p>
            <a:pPr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Sorumluluklar</a:t>
            </a:r>
          </a:p>
          <a:p>
            <a:pPr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Bir tarafın kendini feda etmesi</a:t>
            </a:r>
          </a:p>
          <a:p>
            <a:pPr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Alkol, uyuşturucu ve madde kullanımı</a:t>
            </a:r>
          </a:p>
        </p:txBody>
      </p:sp>
      <p:sp>
        <p:nvSpPr>
          <p:cNvPr id="101382" name="Rectangle 6"/>
          <p:cNvSpPr>
            <a:spLocks/>
          </p:cNvSpPr>
          <p:nvPr/>
        </p:nvSpPr>
        <p:spPr bwMode="auto">
          <a:xfrm>
            <a:off x="971550" y="981075"/>
            <a:ext cx="7848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r-TR" sz="2800" b="1">
                <a:solidFill>
                  <a:schemeClr val="hlink"/>
                </a:solidFill>
                <a:latin typeface="Verdana" pitchFamily="34" charset="0"/>
              </a:rPr>
              <a:t>Eşler arası iletişimde yaşanan sorunlar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Grp="1"/>
          </p:cNvSpPr>
          <p:nvPr>
            <p:ph type="subTitle" idx="1"/>
          </p:nvPr>
        </p:nvSpPr>
        <p:spPr>
          <a:xfrm>
            <a:off x="827088" y="2306638"/>
            <a:ext cx="5616575" cy="2490787"/>
          </a:xfrm>
        </p:spPr>
        <p:txBody>
          <a:bodyPr/>
          <a:lstStyle/>
          <a:p>
            <a:pPr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Gerçek yüzün saklanması</a:t>
            </a:r>
          </a:p>
          <a:p>
            <a:pPr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Farklı kişilikler ve bakış açısı</a:t>
            </a:r>
          </a:p>
          <a:p>
            <a:pPr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Farklı hobi ve zevkler</a:t>
            </a:r>
          </a:p>
          <a:p>
            <a:pPr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Yöresel ve kültürel farklar</a:t>
            </a:r>
          </a:p>
          <a:p>
            <a:pPr>
              <a:buFont typeface="Wingdings 2" pitchFamily="18" charset="2"/>
              <a:buNone/>
            </a:pPr>
            <a:endParaRPr lang="tr-TR" sz="2400" smtClean="0">
              <a:latin typeface="Verdana" pitchFamily="34" charset="0"/>
            </a:endParaRPr>
          </a:p>
        </p:txBody>
      </p:sp>
      <p:sp>
        <p:nvSpPr>
          <p:cNvPr id="102409" name="Rectangle 9"/>
          <p:cNvSpPr>
            <a:spLocks/>
          </p:cNvSpPr>
          <p:nvPr/>
        </p:nvSpPr>
        <p:spPr bwMode="auto">
          <a:xfrm>
            <a:off x="971550" y="981075"/>
            <a:ext cx="7848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r-TR" sz="2800" b="1">
                <a:solidFill>
                  <a:schemeClr val="hlink"/>
                </a:solidFill>
                <a:latin typeface="Verdana" pitchFamily="34" charset="0"/>
              </a:rPr>
              <a:t>Eşler arası iletişimde yaşanan sorunlar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/>
          </p:cNvSpPr>
          <p:nvPr>
            <p:ph type="subTitle" idx="1"/>
          </p:nvPr>
        </p:nvSpPr>
        <p:spPr>
          <a:xfrm>
            <a:off x="828675" y="2449513"/>
            <a:ext cx="6767513" cy="2274887"/>
          </a:xfrm>
        </p:spPr>
        <p:txBody>
          <a:bodyPr/>
          <a:lstStyle/>
          <a:p>
            <a:pPr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Fazla yaş farkı ve fiziksel uyumsuzluk</a:t>
            </a:r>
          </a:p>
          <a:p>
            <a:pPr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Ekonomik zorluklar</a:t>
            </a:r>
          </a:p>
          <a:p>
            <a:pPr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Ailenin müdahalesi</a:t>
            </a:r>
          </a:p>
          <a:p>
            <a:pPr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Aileye aşırı düşkünlük</a:t>
            </a:r>
          </a:p>
          <a:p>
            <a:pPr>
              <a:buFont typeface="Wingdings 2" pitchFamily="18" charset="2"/>
              <a:buNone/>
            </a:pPr>
            <a:endParaRPr lang="tr-TR" sz="2400" smtClean="0">
              <a:latin typeface="Verdana" pitchFamily="34" charset="0"/>
            </a:endParaRPr>
          </a:p>
        </p:txBody>
      </p:sp>
      <p:sp>
        <p:nvSpPr>
          <p:cNvPr id="103431" name="Rectangle 7"/>
          <p:cNvSpPr>
            <a:spLocks/>
          </p:cNvSpPr>
          <p:nvPr/>
        </p:nvSpPr>
        <p:spPr bwMode="auto">
          <a:xfrm>
            <a:off x="971550" y="981075"/>
            <a:ext cx="7848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r-TR" sz="2800" b="1">
                <a:solidFill>
                  <a:schemeClr val="hlink"/>
                </a:solidFill>
                <a:latin typeface="Verdana" pitchFamily="34" charset="0"/>
              </a:rPr>
              <a:t>Eşler arası iletişimde yaşanan sorunlar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ÇatIşma durumunda kullanIlan taktİkler:</a:t>
            </a:r>
            <a:endParaRPr lang="tr-TR" b="1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3588-18E1-4D14-B1D7-B34C12E41618}" type="slidenum">
              <a:rPr lang="tr-TR" smtClean="0"/>
              <a:pPr/>
              <a:t>34</a:t>
            </a:fld>
            <a:endParaRPr lang="tr-TR" dirty="0"/>
          </a:p>
        </p:txBody>
      </p:sp>
      <p:pic>
        <p:nvPicPr>
          <p:cNvPr id="8" name="7 Resim" descr="kaplumbaga-fotograflar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5517232"/>
            <a:ext cx="1331640" cy="1340768"/>
          </a:xfrm>
          <a:prstGeom prst="rect">
            <a:avLst/>
          </a:prstGeom>
        </p:spPr>
      </p:pic>
      <p:graphicFrame>
        <p:nvGraphicFramePr>
          <p:cNvPr id="7" name="6 Tablo"/>
          <p:cNvGraphicFramePr>
            <a:graphicFrameLocks noGrp="1"/>
          </p:cNvGraphicFramePr>
          <p:nvPr/>
        </p:nvGraphicFramePr>
        <p:xfrm>
          <a:off x="323524" y="1484784"/>
          <a:ext cx="8352932" cy="3888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6179"/>
                <a:gridCol w="1218133"/>
                <a:gridCol w="1392155"/>
                <a:gridCol w="1392155"/>
                <a:gridCol w="1392155"/>
                <a:gridCol w="1392155"/>
              </a:tblGrid>
              <a:tr h="129614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Geri çekilme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Zorlama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Alttan alma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Uzlaşma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Yüzleşme</a:t>
                      </a:r>
                      <a:endParaRPr lang="tr-TR" dirty="0"/>
                    </a:p>
                  </a:txBody>
                  <a:tcPr/>
                </a:tc>
              </a:tr>
              <a:tr h="1296144">
                <a:tc>
                  <a:txBody>
                    <a:bodyPr/>
                    <a:lstStyle/>
                    <a:p>
                      <a:r>
                        <a:rPr lang="tr-TR" dirty="0" smtClean="0"/>
                        <a:t>Kendini Önemseme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_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+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_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+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++</a:t>
                      </a:r>
                      <a:endParaRPr lang="tr-TR" dirty="0"/>
                    </a:p>
                  </a:txBody>
                  <a:tcPr anchor="ctr"/>
                </a:tc>
              </a:tr>
              <a:tr h="1296144">
                <a:tc>
                  <a:txBody>
                    <a:bodyPr/>
                    <a:lstStyle/>
                    <a:p>
                      <a:r>
                        <a:rPr lang="tr-TR" dirty="0" smtClean="0"/>
                        <a:t>İlişkiyi önemseme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_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_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+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+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++</a:t>
                      </a:r>
                      <a:endParaRPr lang="tr-TR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" name="9 Resim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5445224"/>
            <a:ext cx="1488300" cy="1412776"/>
          </a:xfrm>
          <a:prstGeom prst="rect">
            <a:avLst/>
          </a:prstGeom>
        </p:spPr>
      </p:pic>
      <p:pic>
        <p:nvPicPr>
          <p:cNvPr id="11" name="10 Resim" descr="seni-seviyorum-ayici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5373216"/>
            <a:ext cx="1224136" cy="1224136"/>
          </a:xfrm>
          <a:prstGeom prst="rect">
            <a:avLst/>
          </a:prstGeom>
        </p:spPr>
      </p:pic>
      <p:pic>
        <p:nvPicPr>
          <p:cNvPr id="12" name="11 Resim" descr="b-50629-tilk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5445224"/>
            <a:ext cx="1344149" cy="1008112"/>
          </a:xfrm>
          <a:prstGeom prst="rect">
            <a:avLst/>
          </a:prstGeom>
        </p:spPr>
      </p:pic>
      <p:pic>
        <p:nvPicPr>
          <p:cNvPr id="13" name="12 Resim" descr="images (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80312" y="5445224"/>
            <a:ext cx="1224136" cy="10950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3588-18E1-4D14-B1D7-B34C12E41618}" type="slidenum">
              <a:rPr lang="tr-TR" smtClean="0"/>
              <a:pPr/>
              <a:t>35</a:t>
            </a:fld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04800" y="2060848"/>
            <a:ext cx="7435552" cy="4263752"/>
          </a:xfrm>
        </p:spPr>
        <p:txBody>
          <a:bodyPr/>
          <a:lstStyle/>
          <a:p>
            <a:pPr algn="ctr"/>
            <a:r>
              <a:rPr lang="tr-TR" dirty="0" smtClean="0"/>
              <a:t>Hepsini yeri geldikçe kullanırız.</a:t>
            </a:r>
          </a:p>
          <a:p>
            <a:pPr algn="ctr"/>
            <a:r>
              <a:rPr lang="tr-TR" dirty="0" smtClean="0"/>
              <a:t>Biri yada birkaçını daha sık kullanırız.</a:t>
            </a:r>
          </a:p>
          <a:p>
            <a:pPr algn="ctr"/>
            <a:r>
              <a:rPr lang="tr-TR" dirty="0" smtClean="0"/>
              <a:t>Kendimizi ve çıkarlarımızı korumayı az zarar görmeyi dikkate alırız.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171575" y="1196975"/>
            <a:ext cx="7793038" cy="719138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tr-TR" sz="2800" b="1" smtClean="0">
                <a:solidFill>
                  <a:schemeClr val="hlink"/>
                </a:solidFill>
                <a:effectLst/>
                <a:latin typeface="Verdana" pitchFamily="34" charset="0"/>
              </a:rPr>
              <a:t>Eşler arası sağlıklı iletişim ölçütleri</a:t>
            </a:r>
          </a:p>
        </p:txBody>
      </p:sp>
      <p:sp>
        <p:nvSpPr>
          <p:cNvPr id="104450" name="Rectangle 2"/>
          <p:cNvSpPr>
            <a:spLocks noGrp="1"/>
          </p:cNvSpPr>
          <p:nvPr>
            <p:ph type="subTitle" idx="1"/>
          </p:nvPr>
        </p:nvSpPr>
        <p:spPr>
          <a:xfrm>
            <a:off x="760413" y="2449513"/>
            <a:ext cx="7772400" cy="2851150"/>
          </a:xfrm>
        </p:spPr>
        <p:txBody>
          <a:bodyPr/>
          <a:lstStyle/>
          <a:p>
            <a:pPr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Önce arkadaşlık</a:t>
            </a:r>
          </a:p>
          <a:p>
            <a:pPr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Uygun zamanlarda konuşmak</a:t>
            </a:r>
          </a:p>
          <a:p>
            <a:pPr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Önyargılı olmamak</a:t>
            </a:r>
          </a:p>
          <a:p>
            <a:pPr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Ne istediğinizi tam olarak bilin</a:t>
            </a:r>
          </a:p>
          <a:p>
            <a:pPr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Karşınızdakinin istek ve duygularını bilin</a:t>
            </a:r>
          </a:p>
          <a:p>
            <a:endParaRPr lang="tr-TR" sz="2400" smtClean="0"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150938" y="1196975"/>
            <a:ext cx="7793037" cy="719138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tr-TR" sz="2800" b="1" smtClean="0">
                <a:solidFill>
                  <a:schemeClr val="hlink"/>
                </a:solidFill>
                <a:effectLst/>
                <a:latin typeface="Verdana" pitchFamily="34" charset="0"/>
              </a:rPr>
              <a:t>Eşler arası sağlıklı iletişim ölçütleri</a:t>
            </a:r>
          </a:p>
        </p:txBody>
      </p:sp>
      <p:sp>
        <p:nvSpPr>
          <p:cNvPr id="105474" name="Rectangle 2"/>
          <p:cNvSpPr>
            <a:spLocks noGrp="1"/>
          </p:cNvSpPr>
          <p:nvPr>
            <p:ph type="subTitle" idx="1"/>
          </p:nvPr>
        </p:nvSpPr>
        <p:spPr>
          <a:xfrm>
            <a:off x="754063" y="2492375"/>
            <a:ext cx="6913562" cy="205898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Tam olarak neyi kastettiğinizi hissettirin</a:t>
            </a:r>
          </a:p>
          <a:p>
            <a:pPr>
              <a:lnSpc>
                <a:spcPct val="80000"/>
              </a:lnSpc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Bir keresinde bir konuyu tartışın</a:t>
            </a:r>
          </a:p>
          <a:p>
            <a:pPr>
              <a:lnSpc>
                <a:spcPct val="80000"/>
              </a:lnSpc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Karşınızdakini dinleyin</a:t>
            </a:r>
          </a:p>
          <a:p>
            <a:pPr>
              <a:lnSpc>
                <a:spcPct val="80000"/>
              </a:lnSpc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Ben dilini kullanın</a:t>
            </a:r>
          </a:p>
          <a:p>
            <a:pPr>
              <a:lnSpc>
                <a:spcPct val="80000"/>
              </a:lnSpc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Emir vermeyin, rica edin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tr-TR" sz="2400" smtClean="0">
                <a:latin typeface="Verdana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150938" y="1268413"/>
            <a:ext cx="7793037" cy="647700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tr-TR" sz="2800" b="1" smtClean="0">
                <a:solidFill>
                  <a:schemeClr val="hlink"/>
                </a:solidFill>
                <a:effectLst/>
                <a:latin typeface="Verdana" pitchFamily="34" charset="0"/>
              </a:rPr>
              <a:t>Eşler arası sağlıklı iletişim ölçütleri</a:t>
            </a:r>
          </a:p>
        </p:txBody>
      </p:sp>
      <p:sp>
        <p:nvSpPr>
          <p:cNvPr id="106498" name="Rectangle 2"/>
          <p:cNvSpPr>
            <a:spLocks noGrp="1"/>
          </p:cNvSpPr>
          <p:nvPr>
            <p:ph type="subTitle" idx="1"/>
          </p:nvPr>
        </p:nvSpPr>
        <p:spPr>
          <a:xfrm>
            <a:off x="971550" y="2376488"/>
            <a:ext cx="5832475" cy="2924175"/>
          </a:xfrm>
        </p:spPr>
        <p:txBody>
          <a:bodyPr/>
          <a:lstStyle/>
          <a:p>
            <a:pPr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Duygularınız sizi yanıltmaz</a:t>
            </a:r>
          </a:p>
          <a:p>
            <a:pPr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Anlayışlı olun</a:t>
            </a:r>
          </a:p>
          <a:p>
            <a:pPr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Dürüst olun</a:t>
            </a:r>
          </a:p>
          <a:p>
            <a:pPr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Ara sıra işi şakaya vurun</a:t>
            </a:r>
          </a:p>
          <a:p>
            <a:pPr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Net ve açık mesajlar verin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/>
          </p:cNvSpPr>
          <p:nvPr>
            <p:ph type="ctrTitle"/>
          </p:nvPr>
        </p:nvSpPr>
        <p:spPr bwMode="auto">
          <a:xfrm>
            <a:off x="1150938" y="1220788"/>
            <a:ext cx="5942012" cy="623887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tr-TR" sz="2800" b="1" smtClean="0">
                <a:solidFill>
                  <a:schemeClr val="hlink"/>
                </a:solidFill>
                <a:effectLst/>
                <a:latin typeface="Verdana" pitchFamily="34" charset="0"/>
              </a:rPr>
              <a:t>KAYBEDEN YOK YÖNTEMİ</a:t>
            </a:r>
          </a:p>
        </p:txBody>
      </p:sp>
      <p:sp>
        <p:nvSpPr>
          <p:cNvPr id="107523" name="Rectangle 3"/>
          <p:cNvSpPr>
            <a:spLocks noGrp="1"/>
          </p:cNvSpPr>
          <p:nvPr>
            <p:ph type="subTitle" idx="1"/>
          </p:nvPr>
        </p:nvSpPr>
        <p:spPr>
          <a:xfrm>
            <a:off x="1038225" y="2420938"/>
            <a:ext cx="7205663" cy="252095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tr-TR" sz="2400" smtClean="0">
                <a:latin typeface="Verdana" pitchFamily="34" charset="0"/>
              </a:rPr>
              <a:t>Sorun yaratan davranış karşısında aktif</a:t>
            </a:r>
          </a:p>
          <a:p>
            <a:pPr>
              <a:buFont typeface="Wingdings 2" pitchFamily="18" charset="2"/>
              <a:buNone/>
            </a:pPr>
            <a:r>
              <a:rPr lang="tr-TR" sz="2400" smtClean="0">
                <a:latin typeface="Verdana" pitchFamily="34" charset="0"/>
              </a:rPr>
              <a:t>dinleme ve ben mesajları kullanmamıza</a:t>
            </a:r>
          </a:p>
          <a:p>
            <a:pPr>
              <a:buFont typeface="Wingdings 2" pitchFamily="18" charset="2"/>
              <a:buNone/>
            </a:pPr>
            <a:r>
              <a:rPr lang="tr-TR" sz="2400" smtClean="0">
                <a:latin typeface="Verdana" pitchFamily="34" charset="0"/>
              </a:rPr>
              <a:t>rağmen her iki taraf içinde sorun </a:t>
            </a:r>
            <a:r>
              <a:rPr lang="tr-TR" sz="2400" b="1" smtClean="0">
                <a:solidFill>
                  <a:srgbClr val="FF0000"/>
                </a:solidFill>
                <a:latin typeface="Verdana" pitchFamily="34" charset="0"/>
              </a:rPr>
              <a:t>hala</a:t>
            </a:r>
          </a:p>
          <a:p>
            <a:pPr>
              <a:buFont typeface="Wingdings 2" pitchFamily="18" charset="2"/>
              <a:buNone/>
            </a:pPr>
            <a:r>
              <a:rPr lang="tr-TR" sz="2400" smtClean="0">
                <a:latin typeface="Verdana" pitchFamily="34" charset="0"/>
              </a:rPr>
              <a:t>devam ediyorsa yani çatışma yaratıyorsa  </a:t>
            </a:r>
          </a:p>
          <a:p>
            <a:pPr>
              <a:buFont typeface="Wingdings 2" pitchFamily="18" charset="2"/>
              <a:buNone/>
            </a:pPr>
            <a:r>
              <a:rPr lang="tr-TR" sz="2400" smtClean="0">
                <a:latin typeface="Verdana" pitchFamily="34" charset="0"/>
              </a:rPr>
              <a:t>“Kaybeden yok yöntemi ” kullanıyoruz.</a:t>
            </a:r>
          </a:p>
          <a:p>
            <a:endParaRPr lang="tr-TR" sz="2400" smtClean="0"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/>
          </p:cNvSpPr>
          <p:nvPr>
            <p:ph type="ctrTitle"/>
          </p:nvPr>
        </p:nvSpPr>
        <p:spPr bwMode="auto">
          <a:xfrm>
            <a:off x="1150938" y="1125538"/>
            <a:ext cx="3565525" cy="768350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tr-TR" sz="2800" b="1" dirty="0" smtClean="0">
                <a:solidFill>
                  <a:schemeClr val="hlink"/>
                </a:solidFill>
                <a:effectLst/>
                <a:latin typeface="Comic Sans MS" pitchFamily="66" charset="0"/>
              </a:rPr>
              <a:t>İletişim Nedir?</a:t>
            </a:r>
          </a:p>
        </p:txBody>
      </p:sp>
      <p:sp>
        <p:nvSpPr>
          <p:cNvPr id="89091" name="Rectangle 3"/>
          <p:cNvSpPr>
            <a:spLocks noGrp="1"/>
          </p:cNvSpPr>
          <p:nvPr>
            <p:ph type="subTitle" idx="1"/>
          </p:nvPr>
        </p:nvSpPr>
        <p:spPr>
          <a:xfrm>
            <a:off x="1042988" y="2133600"/>
            <a:ext cx="7229475" cy="685800"/>
          </a:xfrm>
        </p:spPr>
        <p:txBody>
          <a:bodyPr>
            <a:normAutofit fontScale="92500"/>
          </a:bodyPr>
          <a:lstStyle/>
          <a:p>
            <a:pPr algn="ctr">
              <a:buFont typeface="Wingdings 2" pitchFamily="18" charset="2"/>
              <a:buNone/>
            </a:pPr>
            <a:r>
              <a:rPr lang="tr-TR" sz="2400" smtClean="0"/>
              <a:t>Bilgi üretme,</a:t>
            </a:r>
            <a:r>
              <a:rPr lang="tr-TR" sz="2400" smtClean="0">
                <a:latin typeface="Arial" charset="0"/>
              </a:rPr>
              <a:t> </a:t>
            </a:r>
            <a:r>
              <a:rPr lang="tr-TR" sz="2400" smtClean="0"/>
              <a:t>aktarma ve anlamlandırma sürecidir</a:t>
            </a:r>
          </a:p>
        </p:txBody>
      </p:sp>
      <p:pic>
        <p:nvPicPr>
          <p:cNvPr id="89095" name="Picture 7" descr="İLETİŞİ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2997200"/>
            <a:ext cx="3096369" cy="230428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/>
          </p:cNvSpPr>
          <p:nvPr>
            <p:ph type="ctrTitle"/>
          </p:nvPr>
        </p:nvSpPr>
        <p:spPr bwMode="auto">
          <a:xfrm>
            <a:off x="684213" y="1268413"/>
            <a:ext cx="8475662" cy="576262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tr-TR" sz="2800" b="1" smtClean="0">
                <a:solidFill>
                  <a:schemeClr val="hlink"/>
                </a:solidFill>
                <a:effectLst/>
                <a:latin typeface="Verdana" pitchFamily="34" charset="0"/>
              </a:rPr>
              <a:t>KAYBEDEN YOK YÖNTEMİ BASAMAKLARI</a:t>
            </a:r>
          </a:p>
        </p:txBody>
      </p:sp>
      <p:sp>
        <p:nvSpPr>
          <p:cNvPr id="108547" name="Rectangle 3"/>
          <p:cNvSpPr>
            <a:spLocks noGrp="1"/>
          </p:cNvSpPr>
          <p:nvPr>
            <p:ph type="subTitle" idx="1"/>
          </p:nvPr>
        </p:nvSpPr>
        <p:spPr>
          <a:xfrm>
            <a:off x="687388" y="2017713"/>
            <a:ext cx="7772400" cy="3571875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Sorunu tanımlama</a:t>
            </a:r>
          </a:p>
          <a:p>
            <a:pPr>
              <a:lnSpc>
                <a:spcPct val="90000"/>
              </a:lnSpc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Olası çözümler üretme</a:t>
            </a:r>
          </a:p>
          <a:p>
            <a:pPr>
              <a:lnSpc>
                <a:spcPct val="90000"/>
              </a:lnSpc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Olası çözümleri değerlendirme</a:t>
            </a:r>
          </a:p>
          <a:p>
            <a:pPr>
              <a:lnSpc>
                <a:spcPct val="90000"/>
              </a:lnSpc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Olası çözümler içinden her iki taraf içinde en uygun olana karar verme</a:t>
            </a:r>
          </a:p>
          <a:p>
            <a:pPr>
              <a:lnSpc>
                <a:spcPct val="90000"/>
              </a:lnSpc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Kararın nasıl uygulanacağını belirleme</a:t>
            </a:r>
          </a:p>
          <a:p>
            <a:pPr>
              <a:lnSpc>
                <a:spcPct val="90000"/>
              </a:lnSpc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Kararı uygulamaya koyma</a:t>
            </a:r>
          </a:p>
          <a:p>
            <a:pPr>
              <a:lnSpc>
                <a:spcPct val="90000"/>
              </a:lnSpc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Uygulamayı izleme ve başarısını değerlendirme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/>
          </p:cNvSpPr>
          <p:nvPr>
            <p:ph type="ctrTitle"/>
          </p:nvPr>
        </p:nvSpPr>
        <p:spPr bwMode="auto">
          <a:xfrm>
            <a:off x="898525" y="1196975"/>
            <a:ext cx="8281988" cy="647700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tr-TR" sz="2400" b="1" smtClean="0">
                <a:solidFill>
                  <a:schemeClr val="hlink"/>
                </a:solidFill>
                <a:effectLst/>
                <a:latin typeface="Verdana" pitchFamily="34" charset="0"/>
              </a:rPr>
              <a:t>KAYBEDEN YOK YÖNTEMİ KULLANDIĞIMIZDA</a:t>
            </a:r>
          </a:p>
        </p:txBody>
      </p:sp>
      <p:sp>
        <p:nvSpPr>
          <p:cNvPr id="109571" name="Rectangle 3"/>
          <p:cNvSpPr>
            <a:spLocks noGrp="1"/>
          </p:cNvSpPr>
          <p:nvPr>
            <p:ph type="subTitle" idx="1"/>
          </p:nvPr>
        </p:nvSpPr>
        <p:spPr>
          <a:xfrm>
            <a:off x="611188" y="2017713"/>
            <a:ext cx="7772400" cy="3427412"/>
          </a:xfrm>
        </p:spPr>
        <p:txBody>
          <a:bodyPr/>
          <a:lstStyle/>
          <a:p>
            <a:pPr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Uzun gelecekte zaman kazanırız</a:t>
            </a:r>
          </a:p>
          <a:p>
            <a:pPr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Aynı sorunun bir kez daha yaşanma olasılığını da azaltmış oluruz</a:t>
            </a:r>
          </a:p>
          <a:p>
            <a:pPr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Her iki tarafta mutlu olur</a:t>
            </a:r>
          </a:p>
          <a:p>
            <a:pPr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Her iki tarafta çözümün gereklerini yerine getirmek ve çatışmayı çözmek için davranış değişikliği isteği duyar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Çözüm yolu: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3588-18E1-4D14-B1D7-B34C12E41618}" type="slidenum">
              <a:rPr lang="tr-TR" smtClean="0"/>
              <a:pPr/>
              <a:t>42</a:t>
            </a:fld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Gerilimi azaltmak</a:t>
            </a:r>
          </a:p>
          <a:p>
            <a:r>
              <a:rPr lang="tr-TR" dirty="0" smtClean="0"/>
              <a:t>Anlaşılmayı beklemeden anlamaya çalışmak</a:t>
            </a:r>
          </a:p>
          <a:p>
            <a:r>
              <a:rPr lang="tr-TR" dirty="0" smtClean="0"/>
              <a:t>İhtiyaç ve duyguları ortaya çıkarmak</a:t>
            </a:r>
          </a:p>
          <a:p>
            <a:r>
              <a:rPr lang="tr-TR" dirty="0" smtClean="0"/>
              <a:t>Çözümler üretmek</a:t>
            </a:r>
          </a:p>
          <a:p>
            <a:r>
              <a:rPr lang="tr-TR" dirty="0" smtClean="0"/>
              <a:t>Anlaşmak</a:t>
            </a:r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tr-TR" dirty="0" smtClean="0"/>
              <a:t>İllaki kaybeden olmak zorunda değil.</a:t>
            </a:r>
          </a:p>
          <a:p>
            <a:r>
              <a:rPr lang="tr-TR" dirty="0" smtClean="0"/>
              <a:t>Birden çok çözüm yolu olabilir.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/>
          </p:cNvSpPr>
          <p:nvPr>
            <p:ph type="ctrTitle"/>
          </p:nvPr>
        </p:nvSpPr>
        <p:spPr bwMode="auto">
          <a:xfrm>
            <a:off x="1150938" y="1220788"/>
            <a:ext cx="6157912" cy="623887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tr-TR" sz="2800" b="1" smtClean="0">
                <a:solidFill>
                  <a:schemeClr val="hlink"/>
                </a:solidFill>
                <a:effectLst/>
                <a:latin typeface="Verdana" pitchFamily="34" charset="0"/>
              </a:rPr>
              <a:t>Anne-Baba ve çocuk ilişkileri</a:t>
            </a:r>
          </a:p>
        </p:txBody>
      </p:sp>
      <p:sp>
        <p:nvSpPr>
          <p:cNvPr id="110595" name="Rectangle 3"/>
          <p:cNvSpPr>
            <a:spLocks noGrp="1"/>
          </p:cNvSpPr>
          <p:nvPr>
            <p:ph type="subTitle" idx="1"/>
          </p:nvPr>
        </p:nvSpPr>
        <p:spPr>
          <a:xfrm>
            <a:off x="611188" y="2492375"/>
            <a:ext cx="5761037" cy="2879725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200" smtClean="0">
                <a:latin typeface="Verdana" pitchFamily="34" charset="0"/>
              </a:rPr>
              <a:t>Her çocuk bir bireydir ve çocuk kişiliğini geliştirmeye bebeklikten başlar</a:t>
            </a:r>
          </a:p>
          <a:p>
            <a:pPr>
              <a:lnSpc>
                <a:spcPct val="90000"/>
              </a:lnSpc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200" smtClean="0">
                <a:latin typeface="Verdana" pitchFamily="34" charset="0"/>
              </a:rPr>
              <a:t>Çocuk yetiştirmenin sırrı;pedagoji, psikoloji ve biraz da otoritedir</a:t>
            </a:r>
          </a:p>
          <a:p>
            <a:pPr>
              <a:lnSpc>
                <a:spcPct val="90000"/>
              </a:lnSpc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200" smtClean="0">
                <a:latin typeface="Verdana" pitchFamily="34" charset="0"/>
              </a:rPr>
              <a:t>Sevgi ve övgüyü de unutmamak gerekir</a:t>
            </a:r>
          </a:p>
        </p:txBody>
      </p:sp>
      <p:pic>
        <p:nvPicPr>
          <p:cNvPr id="110600" name="Picture 8" descr="anne-baba-cocu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2509838"/>
            <a:ext cx="2836862" cy="20716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1" name="Rectangle 5"/>
          <p:cNvSpPr>
            <a:spLocks noGrp="1"/>
          </p:cNvSpPr>
          <p:nvPr>
            <p:ph type="ctrTitle"/>
          </p:nvPr>
        </p:nvSpPr>
        <p:spPr bwMode="auto">
          <a:xfrm>
            <a:off x="1222375" y="1268413"/>
            <a:ext cx="3997325" cy="576262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tr-TR" sz="2800" b="1" smtClean="0">
                <a:solidFill>
                  <a:schemeClr val="hlink"/>
                </a:solidFill>
                <a:effectLst/>
                <a:latin typeface="Verdana" pitchFamily="34" charset="0"/>
              </a:rPr>
              <a:t>Anne-Baba tipleri</a:t>
            </a:r>
          </a:p>
        </p:txBody>
      </p:sp>
      <p:sp>
        <p:nvSpPr>
          <p:cNvPr id="111618" name="Rectangle 2"/>
          <p:cNvSpPr>
            <a:spLocks noGrp="1"/>
          </p:cNvSpPr>
          <p:nvPr>
            <p:ph type="subTitle" idx="1"/>
          </p:nvPr>
        </p:nvSpPr>
        <p:spPr>
          <a:xfrm>
            <a:off x="827088" y="2017713"/>
            <a:ext cx="5184775" cy="4114800"/>
          </a:xfrm>
        </p:spPr>
        <p:txBody>
          <a:bodyPr/>
          <a:lstStyle/>
          <a:p>
            <a:pPr marL="609600" indent="-609600"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Diktatör anne-babalar;</a:t>
            </a:r>
          </a:p>
          <a:p>
            <a:pPr marL="1371600" lvl="2" indent="-457200"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mtClean="0">
                <a:latin typeface="Verdana" pitchFamily="34" charset="0"/>
              </a:rPr>
              <a:t>Otoriteye çok önem verip</a:t>
            </a:r>
          </a:p>
          <a:p>
            <a:pPr marL="1371600" lvl="2" indent="-457200"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mtClean="0">
                <a:latin typeface="Verdana" pitchFamily="34" charset="0"/>
              </a:rPr>
              <a:t>Çocuğun kayıtsız şartsız boyun eğmesini isteyenlerdir</a:t>
            </a:r>
          </a:p>
          <a:p>
            <a:pPr marL="609600" indent="-609600">
              <a:buFont typeface="Wingdings 2" pitchFamily="18" charset="2"/>
              <a:buNone/>
            </a:pPr>
            <a:endParaRPr lang="tr-TR" sz="2400" smtClean="0"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/>
          </p:cNvSpPr>
          <p:nvPr>
            <p:ph type="ctrTitle"/>
          </p:nvPr>
        </p:nvSpPr>
        <p:spPr bwMode="auto">
          <a:xfrm>
            <a:off x="1435100" y="701675"/>
            <a:ext cx="4000500" cy="1143000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tr-TR" sz="2800" b="1" smtClean="0">
                <a:solidFill>
                  <a:schemeClr val="hlink"/>
                </a:solidFill>
                <a:effectLst/>
                <a:latin typeface="Verdana" pitchFamily="34" charset="0"/>
              </a:rPr>
              <a:t>Anne-Baba tipleri</a:t>
            </a:r>
          </a:p>
        </p:txBody>
      </p:sp>
      <p:sp>
        <p:nvSpPr>
          <p:cNvPr id="112643" name="Rectangle 3"/>
          <p:cNvSpPr>
            <a:spLocks noGrp="1"/>
          </p:cNvSpPr>
          <p:nvPr>
            <p:ph type="subTitle" idx="1"/>
          </p:nvPr>
        </p:nvSpPr>
        <p:spPr>
          <a:xfrm>
            <a:off x="684213" y="2133600"/>
            <a:ext cx="4248150" cy="3033713"/>
          </a:xfrm>
        </p:spPr>
        <p:txBody>
          <a:bodyPr/>
          <a:lstStyle/>
          <a:p>
            <a:pPr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İşbirliğine yatkın anne-babalar</a:t>
            </a:r>
          </a:p>
          <a:p>
            <a:pPr lvl="2"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mtClean="0">
                <a:latin typeface="Verdana" pitchFamily="34" charset="0"/>
              </a:rPr>
              <a:t>Çocuğa dostça yaklaşan</a:t>
            </a:r>
          </a:p>
          <a:p>
            <a:pPr lvl="2"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mtClean="0">
                <a:latin typeface="Verdana" pitchFamily="34" charset="0"/>
              </a:rPr>
              <a:t>Her şeyi açıklayan ve birlikte hareket edenlerdir</a:t>
            </a:r>
          </a:p>
          <a:p>
            <a:endParaRPr lang="tr-TR" sz="2400" smtClean="0">
              <a:latin typeface="Verdana" pitchFamily="34" charset="0"/>
            </a:endParaRPr>
          </a:p>
        </p:txBody>
      </p:sp>
      <p:pic>
        <p:nvPicPr>
          <p:cNvPr id="112646" name="Picture 6" descr="npo00000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3175" y="2300288"/>
            <a:ext cx="3810000" cy="2857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71" name="Rectangle 7"/>
          <p:cNvSpPr>
            <a:spLocks noGrp="1"/>
          </p:cNvSpPr>
          <p:nvPr>
            <p:ph type="ctrTitle"/>
          </p:nvPr>
        </p:nvSpPr>
        <p:spPr bwMode="auto">
          <a:xfrm>
            <a:off x="1331913" y="846138"/>
            <a:ext cx="5368925" cy="1143000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tr-TR" sz="2800" b="1" smtClean="0">
                <a:solidFill>
                  <a:schemeClr val="hlink"/>
                </a:solidFill>
                <a:effectLst/>
                <a:latin typeface="Verdana" pitchFamily="34" charset="0"/>
              </a:rPr>
              <a:t>Anne-Baba tipleri</a:t>
            </a:r>
          </a:p>
        </p:txBody>
      </p:sp>
      <p:sp>
        <p:nvSpPr>
          <p:cNvPr id="113667" name="Rectangle 3"/>
          <p:cNvSpPr>
            <a:spLocks noGrp="1"/>
          </p:cNvSpPr>
          <p:nvPr>
            <p:ph type="subTitle" idx="1"/>
          </p:nvPr>
        </p:nvSpPr>
        <p:spPr>
          <a:xfrm>
            <a:off x="1074738" y="2205038"/>
            <a:ext cx="5368925" cy="3578225"/>
          </a:xfrm>
        </p:spPr>
        <p:txBody>
          <a:bodyPr/>
          <a:lstStyle/>
          <a:p>
            <a:pPr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Kararsız anne-babalar</a:t>
            </a:r>
          </a:p>
          <a:p>
            <a:pPr lvl="2"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mtClean="0">
                <a:latin typeface="Verdana" pitchFamily="34" charset="0"/>
              </a:rPr>
              <a:t>Davranışlarını duruma göre ayarlayan</a:t>
            </a:r>
          </a:p>
          <a:p>
            <a:pPr lvl="2"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mtClean="0">
                <a:latin typeface="Verdana" pitchFamily="34" charset="0"/>
              </a:rPr>
              <a:t>Belli bir davranış biçimi olmayanlardır</a:t>
            </a:r>
          </a:p>
          <a:p>
            <a:endParaRPr lang="tr-TR" sz="2400" smtClean="0"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/>
          </p:cNvSpPr>
          <p:nvPr>
            <p:ph type="ctrTitle"/>
          </p:nvPr>
        </p:nvSpPr>
        <p:spPr bwMode="auto">
          <a:xfrm>
            <a:off x="1281113" y="1339850"/>
            <a:ext cx="5667375" cy="576263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tr-TR" sz="2800" b="1" smtClean="0">
                <a:solidFill>
                  <a:schemeClr val="hlink"/>
                </a:solidFill>
                <a:effectLst/>
                <a:latin typeface="Verdana" pitchFamily="34" charset="0"/>
              </a:rPr>
              <a:t>Anne-Baba tipleri</a:t>
            </a:r>
          </a:p>
        </p:txBody>
      </p:sp>
      <p:sp>
        <p:nvSpPr>
          <p:cNvPr id="114691" name="Rectangle 3"/>
          <p:cNvSpPr>
            <a:spLocks noGrp="1"/>
          </p:cNvSpPr>
          <p:nvPr>
            <p:ph type="subTitle" idx="1"/>
          </p:nvPr>
        </p:nvSpPr>
        <p:spPr>
          <a:xfrm>
            <a:off x="900113" y="2162175"/>
            <a:ext cx="5327650" cy="2851150"/>
          </a:xfrm>
        </p:spPr>
        <p:txBody>
          <a:bodyPr/>
          <a:lstStyle/>
          <a:p>
            <a:pPr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Yatıştırıcı anne-babalar</a:t>
            </a:r>
          </a:p>
          <a:p>
            <a:pPr lvl="2"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mtClean="0">
                <a:latin typeface="Verdana" pitchFamily="34" charset="0"/>
              </a:rPr>
              <a:t>Uzlaşmacı, denetimin çocukta olduğu</a:t>
            </a:r>
          </a:p>
          <a:p>
            <a:pPr lvl="2"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mtClean="0">
                <a:latin typeface="Verdana" pitchFamily="34" charset="0"/>
              </a:rPr>
              <a:t>Zorluklardan çekinen anne-babalardır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/>
          </p:cNvSpPr>
          <p:nvPr>
            <p:ph type="ctrTitle"/>
          </p:nvPr>
        </p:nvSpPr>
        <p:spPr bwMode="auto">
          <a:xfrm>
            <a:off x="1435100" y="557213"/>
            <a:ext cx="5873750" cy="1143000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tr-TR" sz="2800" b="1" smtClean="0">
                <a:solidFill>
                  <a:schemeClr val="hlink"/>
                </a:solidFill>
                <a:effectLst/>
                <a:latin typeface="Verdana" pitchFamily="34" charset="0"/>
              </a:rPr>
              <a:t>Anne-Baba tipleri</a:t>
            </a:r>
          </a:p>
        </p:txBody>
      </p:sp>
      <p:sp>
        <p:nvSpPr>
          <p:cNvPr id="115715" name="Rectangle 3"/>
          <p:cNvSpPr>
            <a:spLocks noGrp="1"/>
          </p:cNvSpPr>
          <p:nvPr>
            <p:ph type="subTitle" idx="1"/>
          </p:nvPr>
        </p:nvSpPr>
        <p:spPr>
          <a:xfrm>
            <a:off x="982663" y="2017713"/>
            <a:ext cx="4381500" cy="4364037"/>
          </a:xfrm>
        </p:spPr>
        <p:txBody>
          <a:bodyPr/>
          <a:lstStyle/>
          <a:p>
            <a:pPr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Reddeden anne-babalar</a:t>
            </a:r>
          </a:p>
          <a:p>
            <a:pPr lvl="2"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mtClean="0">
                <a:latin typeface="Verdana" pitchFamily="34" charset="0"/>
              </a:rPr>
              <a:t>Otoriteye çok önem verip</a:t>
            </a:r>
          </a:p>
          <a:p>
            <a:pPr lvl="2"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mtClean="0">
                <a:latin typeface="Verdana" pitchFamily="34" charset="0"/>
              </a:rPr>
              <a:t>Çocuğun isteklerini yapmayan</a:t>
            </a:r>
          </a:p>
          <a:p>
            <a:pPr lvl="2"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mtClean="0">
                <a:latin typeface="Verdana" pitchFamily="34" charset="0"/>
              </a:rPr>
              <a:t>Korkularına değer vermeyen</a:t>
            </a:r>
          </a:p>
          <a:p>
            <a:pPr lvl="2"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mtClean="0">
                <a:latin typeface="Verdana" pitchFamily="34" charset="0"/>
              </a:rPr>
              <a:t>Tehdit ve baştan savıcı davranışlar sergileyenlerdir</a:t>
            </a:r>
          </a:p>
        </p:txBody>
      </p:sp>
      <p:pic>
        <p:nvPicPr>
          <p:cNvPr id="115718" name="Picture 8" descr="npo00000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2193925"/>
            <a:ext cx="2808288" cy="28908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/>
          </p:cNvSpPr>
          <p:nvPr>
            <p:ph type="ctrTitle"/>
          </p:nvPr>
        </p:nvSpPr>
        <p:spPr bwMode="auto">
          <a:xfrm>
            <a:off x="1187450" y="908050"/>
            <a:ext cx="6337300" cy="935038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tr-TR" sz="2800" b="1" smtClean="0">
                <a:solidFill>
                  <a:schemeClr val="hlink"/>
                </a:solidFill>
                <a:effectLst/>
                <a:latin typeface="Verdana" pitchFamily="34" charset="0"/>
              </a:rPr>
              <a:t>İyi anne-baba olmanın sırları</a:t>
            </a:r>
          </a:p>
        </p:txBody>
      </p:sp>
      <p:sp>
        <p:nvSpPr>
          <p:cNvPr id="116739" name="Rectangle 3"/>
          <p:cNvSpPr>
            <a:spLocks noGrp="1"/>
          </p:cNvSpPr>
          <p:nvPr>
            <p:ph type="subTitle" idx="1"/>
          </p:nvPr>
        </p:nvSpPr>
        <p:spPr>
          <a:xfrm>
            <a:off x="906463" y="2205038"/>
            <a:ext cx="3810000" cy="316865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Sınırsız sevgi verin</a:t>
            </a:r>
          </a:p>
          <a:p>
            <a:pPr>
              <a:lnSpc>
                <a:spcPct val="90000"/>
              </a:lnSpc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Ona inanın ve güvenin</a:t>
            </a:r>
          </a:p>
          <a:p>
            <a:pPr>
              <a:lnSpc>
                <a:spcPct val="90000"/>
              </a:lnSpc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Dayanıklılığını arttırın</a:t>
            </a:r>
          </a:p>
          <a:p>
            <a:pPr>
              <a:lnSpc>
                <a:spcPct val="90000"/>
              </a:lnSpc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Ekip olarak çalışın</a:t>
            </a:r>
          </a:p>
        </p:txBody>
      </p:sp>
      <p:pic>
        <p:nvPicPr>
          <p:cNvPr id="116742" name="Picture 6" descr="npo000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5238" y="2293938"/>
            <a:ext cx="4105275" cy="3079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/>
          </p:cNvSpPr>
          <p:nvPr>
            <p:ph type="ctrTitle"/>
          </p:nvPr>
        </p:nvSpPr>
        <p:spPr bwMode="auto">
          <a:xfrm>
            <a:off x="1258888" y="908050"/>
            <a:ext cx="5329237" cy="695325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tr-TR" sz="2800" b="1" dirty="0" smtClean="0">
                <a:solidFill>
                  <a:schemeClr val="hlink"/>
                </a:solidFill>
                <a:effectLst/>
                <a:latin typeface="Comic Sans MS" pitchFamily="66" charset="0"/>
              </a:rPr>
              <a:t>Aile içi iletişim nedir?</a:t>
            </a:r>
          </a:p>
        </p:txBody>
      </p:sp>
      <p:sp>
        <p:nvSpPr>
          <p:cNvPr id="90115" name="Rectangle 3"/>
          <p:cNvSpPr>
            <a:spLocks noGrp="1"/>
          </p:cNvSpPr>
          <p:nvPr>
            <p:ph type="subTitle" idx="1"/>
          </p:nvPr>
        </p:nvSpPr>
        <p:spPr>
          <a:xfrm>
            <a:off x="684213" y="2133600"/>
            <a:ext cx="7629525" cy="1152525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tr-TR" dirty="0" smtClean="0">
                <a:latin typeface="Verdana" pitchFamily="34" charset="0"/>
              </a:rPr>
              <a:t>          Aile üyelerinin birbirleriyle olan etkileşimleridir</a:t>
            </a:r>
          </a:p>
        </p:txBody>
      </p:sp>
      <p:pic>
        <p:nvPicPr>
          <p:cNvPr id="90118" name="Picture 12" descr="npo000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3479800"/>
            <a:ext cx="4032250" cy="3405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/>
          </p:cNvSpPr>
          <p:nvPr>
            <p:ph type="ctrTitle"/>
          </p:nvPr>
        </p:nvSpPr>
        <p:spPr bwMode="auto">
          <a:xfrm>
            <a:off x="1100138" y="1125538"/>
            <a:ext cx="6784975" cy="719137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tr-TR" sz="2800" b="1" smtClean="0">
                <a:solidFill>
                  <a:schemeClr val="hlink"/>
                </a:solidFill>
                <a:effectLst/>
                <a:latin typeface="Verdana" pitchFamily="34" charset="0"/>
              </a:rPr>
              <a:t>İyi anne-baba olmanın sırları</a:t>
            </a:r>
          </a:p>
        </p:txBody>
      </p:sp>
      <p:sp>
        <p:nvSpPr>
          <p:cNvPr id="117763" name="Rectangle 3"/>
          <p:cNvSpPr>
            <a:spLocks noGrp="1"/>
          </p:cNvSpPr>
          <p:nvPr>
            <p:ph type="subTitle" idx="1"/>
          </p:nvPr>
        </p:nvSpPr>
        <p:spPr>
          <a:xfrm>
            <a:off x="831850" y="2233613"/>
            <a:ext cx="7772400" cy="2274887"/>
          </a:xfrm>
        </p:spPr>
        <p:txBody>
          <a:bodyPr/>
          <a:lstStyle/>
          <a:p>
            <a:pPr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Uğraşılar bulun</a:t>
            </a:r>
          </a:p>
          <a:p>
            <a:pPr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Düzeni koruyun</a:t>
            </a:r>
          </a:p>
          <a:p>
            <a:pPr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Kendinize karşı anlayışlı olun</a:t>
            </a:r>
          </a:p>
          <a:p>
            <a:pPr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Sorumluluk alması ve uygulamasını sağlayın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/>
          </p:cNvSpPr>
          <p:nvPr>
            <p:ph type="ctrTitle"/>
          </p:nvPr>
        </p:nvSpPr>
        <p:spPr bwMode="auto">
          <a:xfrm>
            <a:off x="1435100" y="1047750"/>
            <a:ext cx="3857625" cy="796925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tr-TR" sz="2800" b="1" smtClean="0">
                <a:solidFill>
                  <a:schemeClr val="hlink"/>
                </a:solidFill>
                <a:effectLst/>
                <a:latin typeface="Verdana" pitchFamily="34" charset="0"/>
              </a:rPr>
              <a:t>Sorun ve ceza</a:t>
            </a:r>
          </a:p>
        </p:txBody>
      </p:sp>
      <p:sp>
        <p:nvSpPr>
          <p:cNvPr id="118787" name="Rectangle 3"/>
          <p:cNvSpPr>
            <a:spLocks noGrp="1"/>
          </p:cNvSpPr>
          <p:nvPr>
            <p:ph type="subTitle" idx="1"/>
          </p:nvPr>
        </p:nvSpPr>
        <p:spPr>
          <a:xfrm>
            <a:off x="827088" y="2162175"/>
            <a:ext cx="7343775" cy="205898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tr-TR" sz="2400" smtClean="0">
                <a:latin typeface="Verdana" pitchFamily="34" charset="0"/>
              </a:rPr>
              <a:t>   Sorunlu davranışları ortadan kaldırma yada yeni bir davranış kazandırma çabalarını, her zaman olumlu davranışları hedef göstererek yürütmek gerekir </a:t>
            </a:r>
          </a:p>
        </p:txBody>
      </p:sp>
      <p:pic>
        <p:nvPicPr>
          <p:cNvPr id="118791" name="Picture 7" descr="hedef tahtas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3789363"/>
            <a:ext cx="3033713" cy="30337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/>
          </p:cNvSpPr>
          <p:nvPr>
            <p:ph type="ctrTitle"/>
          </p:nvPr>
        </p:nvSpPr>
        <p:spPr bwMode="auto">
          <a:xfrm>
            <a:off x="1474788" y="981075"/>
            <a:ext cx="7058025" cy="647700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tr-TR" sz="2800" b="1" smtClean="0">
                <a:solidFill>
                  <a:schemeClr val="hlink"/>
                </a:solidFill>
                <a:effectLst/>
                <a:latin typeface="Verdana" pitchFamily="34" charset="0"/>
              </a:rPr>
              <a:t>Eşlerin aile büyükleri ile ilişkileri</a:t>
            </a:r>
          </a:p>
        </p:txBody>
      </p:sp>
      <p:sp>
        <p:nvSpPr>
          <p:cNvPr id="119811" name="Rectangle 3"/>
          <p:cNvSpPr>
            <a:spLocks noGrp="1"/>
          </p:cNvSpPr>
          <p:nvPr>
            <p:ph type="subTitle" idx="1"/>
          </p:nvPr>
        </p:nvSpPr>
        <p:spPr>
          <a:xfrm>
            <a:off x="1042988" y="1916113"/>
            <a:ext cx="7561262" cy="2449512"/>
          </a:xfrm>
        </p:spPr>
        <p:txBody>
          <a:bodyPr/>
          <a:lstStyle/>
          <a:p>
            <a:pPr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Aileler arasındaki sınırlar belirlenmelidir</a:t>
            </a:r>
          </a:p>
          <a:p>
            <a:pPr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Psikolojide kanıtlanmış bir gerçek vardır.Anne-oğul ve baba-kız ilişkileri daha yoğun yaşanmaktadır.En çok sıkıntı anne-oğul yakınlaşmalarında ortaya çıkar.</a:t>
            </a:r>
          </a:p>
        </p:txBody>
      </p:sp>
      <p:pic>
        <p:nvPicPr>
          <p:cNvPr id="119815" name="Picture 7" descr="gelin kaynana"/>
          <p:cNvPicPr>
            <a:picLocks noChangeAspect="1" noChangeArrowheads="1"/>
          </p:cNvPicPr>
          <p:nvPr/>
        </p:nvPicPr>
        <p:blipFill>
          <a:blip r:embed="rId2" cstate="print"/>
          <a:srcRect l="1631" t="4587" r="1413" b="2905"/>
          <a:stretch>
            <a:fillRect/>
          </a:stretch>
        </p:blipFill>
        <p:spPr bwMode="auto">
          <a:xfrm>
            <a:off x="2411413" y="4003675"/>
            <a:ext cx="4248150" cy="28813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sonuç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Hepimizin günlük hayatta kullandığımız iletişim yöntemleri vardır; bunları daha etkili hale getirmek bizim elimizdedir…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2339752" y="3501008"/>
            <a:ext cx="61206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Dinlediğiniz için</a:t>
            </a:r>
          </a:p>
          <a:p>
            <a:pPr algn="ctr"/>
            <a:r>
              <a:rPr lang="tr-T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TEŞEKKÜRLER</a:t>
            </a:r>
            <a:endParaRPr lang="tr-TR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88640"/>
            <a:ext cx="1676400" cy="171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Nİçİn</a:t>
            </a:r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İletİşİm </a:t>
            </a:r>
            <a:r>
              <a:rPr lang="tr-TR" sz="2800" b="1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kurarIz</a:t>
            </a:r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? </a:t>
            </a:r>
            <a:br>
              <a:rPr lang="tr-TR" sz="2800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</a:br>
            <a:endParaRPr lang="tr-TR" sz="2800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3588-18E1-4D14-B1D7-B34C12E41618}" type="slidenum">
              <a:rPr lang="tr-TR" smtClean="0"/>
              <a:pPr/>
              <a:t>6</a:t>
            </a:fld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tr-TR" dirty="0" smtClean="0"/>
              <a:t>Var olmak</a:t>
            </a:r>
          </a:p>
          <a:p>
            <a:pPr lvl="0"/>
            <a:r>
              <a:rPr lang="tr-TR" dirty="0" smtClean="0"/>
              <a:t>Haberleşmek</a:t>
            </a:r>
          </a:p>
          <a:p>
            <a:pPr lvl="0"/>
            <a:r>
              <a:rPr lang="tr-TR" dirty="0" smtClean="0"/>
              <a:t>Paylaşmak</a:t>
            </a:r>
          </a:p>
          <a:p>
            <a:pPr lvl="0"/>
            <a:r>
              <a:rPr lang="tr-TR" dirty="0" smtClean="0"/>
              <a:t>Etkilemek ve yönlendirmek</a:t>
            </a:r>
          </a:p>
          <a:p>
            <a:endParaRPr lang="tr-TR" dirty="0"/>
          </a:p>
        </p:txBody>
      </p:sp>
      <p:pic>
        <p:nvPicPr>
          <p:cNvPr id="6" name="5 İçerik Yer Tutucusu" descr="imagesCA4YGNPV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220072" y="1556792"/>
            <a:ext cx="3203268" cy="3086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r>
              <a:rPr lang="tr-TR" sz="2800" b="1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Etkİlİ</a:t>
            </a:r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İletİşİm Nedİr ?</a:t>
            </a:r>
            <a:endParaRPr lang="tr-TR" sz="2800" b="1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3588-18E1-4D14-B1D7-B34C12E41618}" type="slidenum">
              <a:rPr lang="tr-TR" smtClean="0"/>
              <a:pPr/>
              <a:t>7</a:t>
            </a:fld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Etkili iletişim: Bireylerin birbirlerini doğru olarak anlayıp, bunu birbirlerine iletmeleri, saygılı davranmaları, anladıklarını ve anlaşıldıklarını hissetmeleri ile mümkündür.  </a:t>
            </a:r>
            <a:endParaRPr lang="tr-TR" dirty="0"/>
          </a:p>
        </p:txBody>
      </p:sp>
      <p:pic>
        <p:nvPicPr>
          <p:cNvPr id="5" name="4 İçerik Yer Tutucusu" descr="imagesCA5EPRIF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628800"/>
            <a:ext cx="3888431" cy="39604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Kİşİler</a:t>
            </a:r>
            <a:r>
              <a:rPr lang="tr-TR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tr-TR" b="1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arasI</a:t>
            </a:r>
            <a:r>
              <a:rPr lang="tr-TR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İletİşİm</a:t>
            </a:r>
            <a:endParaRPr lang="tr-TR" b="1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94516" y="1916832"/>
            <a:ext cx="6605875" cy="33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cap="none" dirty="0" smtClean="0">
                <a:solidFill>
                  <a:schemeClr val="bg2">
                    <a:lumMod val="25000"/>
                  </a:schemeClr>
                </a:solidFill>
              </a:rPr>
              <a:t>İletişim sadece konuşma değildir;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İletişim ayni zamanda;</a:t>
            </a:r>
          </a:p>
          <a:p>
            <a:r>
              <a:rPr lang="tr-TR" dirty="0" smtClean="0"/>
              <a:t>Ne söyleyeceğimiz ,</a:t>
            </a:r>
          </a:p>
          <a:p>
            <a:r>
              <a:rPr lang="tr-TR" dirty="0" smtClean="0"/>
              <a:t>Bunu ne zaman söyleyeceğimiz,</a:t>
            </a:r>
          </a:p>
          <a:p>
            <a:r>
              <a:rPr lang="tr-TR" dirty="0" smtClean="0"/>
              <a:t>Nerede söyleyeceğimiz ve  </a:t>
            </a:r>
          </a:p>
          <a:p>
            <a:r>
              <a:rPr lang="tr-TR" dirty="0" smtClean="0"/>
              <a:t> Nasıl söyleyeceğimizdir. 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Cumb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957</TotalTime>
  <Words>1208</Words>
  <Application>Microsoft Office PowerPoint</Application>
  <PresentationFormat>Ekran Gösterisi (4:3)</PresentationFormat>
  <Paragraphs>285</Paragraphs>
  <Slides>54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54</vt:i4>
      </vt:variant>
    </vt:vector>
  </HeadingPairs>
  <TitlesOfParts>
    <vt:vector size="55" baseType="lpstr">
      <vt:lpstr>Cumba</vt:lpstr>
      <vt:lpstr>AİLE İÇİ İletİşİm Semİnerİne  HOŞGELDİNİZ</vt:lpstr>
      <vt:lpstr>Semİnerİn AmacI </vt:lpstr>
      <vt:lpstr>Aİle Nedİr</vt:lpstr>
      <vt:lpstr>İletişim Nedir?</vt:lpstr>
      <vt:lpstr>Aile içi iletişim nedir?</vt:lpstr>
      <vt:lpstr>Nİçİn İletİşİm kurarIz ?  </vt:lpstr>
      <vt:lpstr>Etkİlİ İletİşİm Nedİr ?</vt:lpstr>
      <vt:lpstr>Kİşİler arasI İletİşİm</vt:lpstr>
      <vt:lpstr>İletişim sadece konuşma değildir; </vt:lpstr>
      <vt:lpstr>PowerPoint Sunusu</vt:lpstr>
      <vt:lpstr>SağlIklI İletİşİm İçİn gereklİ İlkeler:</vt:lpstr>
      <vt:lpstr>İLETİŞİM BECERİLERİ</vt:lpstr>
      <vt:lpstr>Etkİlİ Dİnleme</vt:lpstr>
      <vt:lpstr>Etkİlİ Dİnleyebİlmek İçİn:</vt:lpstr>
      <vt:lpstr>PowerPoint Sunusu</vt:lpstr>
      <vt:lpstr>Etkİn Dİnleyİnce</vt:lpstr>
      <vt:lpstr>TEPKİ VERME</vt:lpstr>
      <vt:lpstr>TEPKİ VERME</vt:lpstr>
      <vt:lpstr>Tepkİ verme </vt:lpstr>
      <vt:lpstr>Tepkİ verme </vt:lpstr>
      <vt:lpstr>Tepkİ verme </vt:lpstr>
      <vt:lpstr>PowerPoint Sunusu</vt:lpstr>
      <vt:lpstr>PowerPoint Sunusu</vt:lpstr>
      <vt:lpstr>PowerPoint Sunusu</vt:lpstr>
      <vt:lpstr>empatİ</vt:lpstr>
      <vt:lpstr>İletİşİmİn önündekİ engeller:</vt:lpstr>
      <vt:lpstr>İletİşİmİn önündekİ engeller:</vt:lpstr>
      <vt:lpstr>İlİşkİlerde sIk yaşanan bİr olgu :</vt:lpstr>
      <vt:lpstr>Eşler arasI iletişimde yaşanan sorunlar</vt:lpstr>
      <vt:lpstr>Eşler arası iletişimde yaşanan sorunlar</vt:lpstr>
      <vt:lpstr>PowerPoint Sunusu</vt:lpstr>
      <vt:lpstr>PowerPoint Sunusu</vt:lpstr>
      <vt:lpstr>PowerPoint Sunusu</vt:lpstr>
      <vt:lpstr>ÇatIşma durumunda kullanIlan taktİkler:</vt:lpstr>
      <vt:lpstr>PowerPoint Sunusu</vt:lpstr>
      <vt:lpstr>Eşler arası sağlıklı iletişim ölçütleri</vt:lpstr>
      <vt:lpstr>Eşler arası sağlıklı iletişim ölçütleri</vt:lpstr>
      <vt:lpstr>Eşler arası sağlıklı iletişim ölçütleri</vt:lpstr>
      <vt:lpstr>KAYBEDEN YOK YÖNTEMİ</vt:lpstr>
      <vt:lpstr>KAYBEDEN YOK YÖNTEMİ BASAMAKLARI</vt:lpstr>
      <vt:lpstr>KAYBEDEN YOK YÖNTEMİ KULLANDIĞIMIZDA</vt:lpstr>
      <vt:lpstr>Çözüm yolu:</vt:lpstr>
      <vt:lpstr>Anne-Baba ve çocuk ilişkileri</vt:lpstr>
      <vt:lpstr>Anne-Baba tipleri</vt:lpstr>
      <vt:lpstr>Anne-Baba tipleri</vt:lpstr>
      <vt:lpstr>Anne-Baba tipleri</vt:lpstr>
      <vt:lpstr>Anne-Baba tipleri</vt:lpstr>
      <vt:lpstr>Anne-Baba tipleri</vt:lpstr>
      <vt:lpstr>İyi anne-baba olmanın sırları</vt:lpstr>
      <vt:lpstr>İyi anne-baba olmanın sırları</vt:lpstr>
      <vt:lpstr>Sorun ve ceza</vt:lpstr>
      <vt:lpstr>Eşlerin aile büyükleri ile ilişkileri</vt:lpstr>
      <vt:lpstr>sonuç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Etkili İletişim Seminerine  HOŞGELDİNİZ</dc:title>
  <dc:creator>asiye</dc:creator>
  <cp:lastModifiedBy>user</cp:lastModifiedBy>
  <cp:revision>102</cp:revision>
  <dcterms:created xsi:type="dcterms:W3CDTF">2011-08-22T05:26:31Z</dcterms:created>
  <dcterms:modified xsi:type="dcterms:W3CDTF">2018-05-20T08:45:34Z</dcterms:modified>
</cp:coreProperties>
</file>